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64"/>
  </p:notesMasterIdLst>
  <p:sldIdLst>
    <p:sldId id="263" r:id="rId3"/>
    <p:sldId id="345" r:id="rId4"/>
    <p:sldId id="396" r:id="rId5"/>
    <p:sldId id="405" r:id="rId6"/>
    <p:sldId id="266" r:id="rId7"/>
    <p:sldId id="267" r:id="rId8"/>
    <p:sldId id="346" r:id="rId9"/>
    <p:sldId id="347" r:id="rId10"/>
    <p:sldId id="348" r:id="rId11"/>
    <p:sldId id="397" r:id="rId12"/>
    <p:sldId id="366" r:id="rId13"/>
    <p:sldId id="349" r:id="rId14"/>
    <p:sldId id="367" r:id="rId15"/>
    <p:sldId id="398" r:id="rId16"/>
    <p:sldId id="368" r:id="rId17"/>
    <p:sldId id="369" r:id="rId18"/>
    <p:sldId id="350" r:id="rId19"/>
    <p:sldId id="370" r:id="rId20"/>
    <p:sldId id="351" r:id="rId21"/>
    <p:sldId id="371" r:id="rId22"/>
    <p:sldId id="373" r:id="rId23"/>
    <p:sldId id="375" r:id="rId24"/>
    <p:sldId id="399" r:id="rId25"/>
    <p:sldId id="352" r:id="rId26"/>
    <p:sldId id="376" r:id="rId27"/>
    <p:sldId id="353" r:id="rId28"/>
    <p:sldId id="354" r:id="rId29"/>
    <p:sldId id="400" r:id="rId30"/>
    <p:sldId id="355" r:id="rId31"/>
    <p:sldId id="378" r:id="rId32"/>
    <p:sldId id="379" r:id="rId33"/>
    <p:sldId id="409" r:id="rId34"/>
    <p:sldId id="380" r:id="rId35"/>
    <p:sldId id="357" r:id="rId36"/>
    <p:sldId id="401" r:id="rId37"/>
    <p:sldId id="384" r:id="rId38"/>
    <p:sldId id="385" r:id="rId39"/>
    <p:sldId id="383" r:id="rId40"/>
    <p:sldId id="358" r:id="rId41"/>
    <p:sldId id="386" r:id="rId42"/>
    <p:sldId id="359" r:id="rId43"/>
    <p:sldId id="402" r:id="rId44"/>
    <p:sldId id="403" r:id="rId45"/>
    <p:sldId id="387" r:id="rId46"/>
    <p:sldId id="360" r:id="rId47"/>
    <p:sldId id="389" r:id="rId48"/>
    <p:sldId id="390" r:id="rId49"/>
    <p:sldId id="361" r:id="rId50"/>
    <p:sldId id="391" r:id="rId51"/>
    <p:sldId id="393" r:id="rId52"/>
    <p:sldId id="394" r:id="rId53"/>
    <p:sldId id="362" r:id="rId54"/>
    <p:sldId id="363" r:id="rId55"/>
    <p:sldId id="364" r:id="rId56"/>
    <p:sldId id="404" r:id="rId57"/>
    <p:sldId id="365" r:id="rId58"/>
    <p:sldId id="319" r:id="rId59"/>
    <p:sldId id="407" r:id="rId60"/>
    <p:sldId id="408" r:id="rId61"/>
    <p:sldId id="406" r:id="rId62"/>
    <p:sldId id="265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8FDFE"/>
    <a:srgbClr val="ECF7F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6" d="100"/>
          <a:sy n="176" d="100"/>
        </p:scale>
        <p:origin x="-56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03236E-0AF9-401C-BC27-192D9791B76D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838072-8C33-43AA-952E-98F8F377C5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4C606BF-2400-42C1-8FBA-D9DE28B31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8A2CA-E575-4DC2-9E34-B24F832B07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2F1F4-799E-4AB6-B2DD-56B2A6F795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7CAD959C-FD37-43E6-AF46-E82A05D00B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A95B11D8-50D4-4E4E-A8C9-E8AFCF23D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1C5E8E3-E8A0-42A2-8EC0-01B468BCF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6C107D4-71AA-4F2C-9BAC-F40205453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77EBE9C-1C3C-4E59-9D26-C287E37B6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8A4916FA-19C5-465B-8D19-D47221F2A4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43474091-B6E4-4B23-A86C-E9D249F10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700BCFC-8533-46E8-9E5A-7E21A1C7D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78BB065-FB9F-4143-9E2D-B3D19B5A9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AA99C8F-28B9-4E09-8433-98DC26BC9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CAD3832-366C-41BC-82AD-0993AA7E3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13CE3E9-9A17-4E66-BD76-E9950F5EE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A231562-BDF8-44B2-8010-4310B1540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9BC0274-02D5-41E9-A162-5FCB1BAC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A5972-0590-42DB-B7F1-8B0DF5EB5B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1F750-6F1D-41A4-A6C0-9137DA0D8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F01D3-6BE2-4C11-9D84-8CD26D575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DAFFDA7-9219-4E1D-A8E7-97CF6B15A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8494-DE60-4DF1-A09B-76E465EF1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89D71-27FE-4C90-8971-6CB09CC55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85BE22D0-BC78-456F-B160-A65CD4D20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68E0821-EFB8-4CF2-A45D-20C4F3400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10: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Forecasting Techniques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32460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7651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7652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349CC1A-4BEF-440C-984E-17B3FD6EACC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>
          <a:xfrm>
            <a:off x="481013" y="13398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10.4  Identifying Trends in a Time Series</a:t>
            </a:r>
          </a:p>
          <a:p>
            <a:r>
              <a:rPr lang="en-US" smtClean="0"/>
              <a:t>The</a:t>
            </a:r>
            <a:r>
              <a:rPr lang="en-US" i="1" smtClean="0"/>
              <a:t> Energy and Production </a:t>
            </a:r>
            <a:r>
              <a:rPr lang="en-US" smtClean="0"/>
              <a:t>data reveals an increasing trend of about 500,000 billion btu/year.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6784975" y="608488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</a:t>
            </a:r>
          </a:p>
        </p:txBody>
      </p:sp>
      <p:sp>
        <p:nvSpPr>
          <p:cNvPr id="368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0E42F006-C054-4BA1-8B0A-6DE753B1CFC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744788"/>
            <a:ext cx="5719763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533400" y="11890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Seasonal Effects in Natural Gas Usage</a:t>
            </a:r>
          </a:p>
          <a:p>
            <a:r>
              <a:rPr lang="en-US" smtClean="0"/>
              <a:t>The </a:t>
            </a:r>
            <a:r>
              <a:rPr lang="en-US" i="1" smtClean="0"/>
              <a:t>Gas &amp; Electric </a:t>
            </a:r>
            <a:r>
              <a:rPr lang="en-US" smtClean="0"/>
              <a:t>data reveals a seasonal pattern of high winter time usage of natural gas.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6600825" y="57150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</a:t>
            </a:r>
          </a:p>
        </p:txBody>
      </p:sp>
      <p:sp>
        <p:nvSpPr>
          <p:cNvPr id="378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1B0A6E5-DE45-412D-95CB-42FDE482105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695575"/>
            <a:ext cx="59817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Cyclical Effects in Federal Funds Rates Usage</a:t>
            </a:r>
          </a:p>
          <a:p>
            <a:r>
              <a:rPr lang="en-US" smtClean="0"/>
              <a:t>The </a:t>
            </a:r>
            <a:r>
              <a:rPr lang="en-US" i="1" smtClean="0"/>
              <a:t>Federal Funds Rate </a:t>
            </a:r>
            <a:r>
              <a:rPr lang="en-US" smtClean="0"/>
              <a:t>data reveals long-term cycles that are driven by economic factors. </a:t>
            </a:r>
            <a:endParaRPr lang="en-US" u="sng" smtClean="0"/>
          </a:p>
          <a:p>
            <a:pPr>
              <a:buFont typeface="Wingdings 3" pitchFamily="-72" charset="2"/>
              <a:buNone/>
            </a:pPr>
            <a:endParaRPr lang="en-US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7297738" y="614838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10.3</a:t>
            </a:r>
          </a:p>
        </p:txBody>
      </p:sp>
      <p:sp>
        <p:nvSpPr>
          <p:cNvPr id="389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9D7B904-7AD1-4FBD-8E7C-B9B2E8B40C6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44750"/>
            <a:ext cx="6831013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Simple Moving Average Method</a:t>
            </a:r>
          </a:p>
          <a:p>
            <a:r>
              <a:rPr lang="en-US" smtClean="0"/>
              <a:t>A smoothing method</a:t>
            </a:r>
          </a:p>
          <a:p>
            <a:r>
              <a:rPr lang="en-US" smtClean="0"/>
              <a:t>Averages random fluctuations in a times series</a:t>
            </a:r>
          </a:p>
          <a:p>
            <a:r>
              <a:rPr lang="en-US" smtClean="0"/>
              <a:t>Assumes future observations will be similar to the recent past</a:t>
            </a:r>
          </a:p>
          <a:p>
            <a:r>
              <a:rPr lang="en-US" smtClean="0"/>
              <a:t>A </a:t>
            </a:r>
            <a:r>
              <a:rPr lang="en-US" i="1" smtClean="0"/>
              <a:t>k</a:t>
            </a:r>
            <a:r>
              <a:rPr lang="en-US" smtClean="0"/>
              <a:t>-period moving average averages the most recent </a:t>
            </a:r>
            <a:r>
              <a:rPr lang="en-US" i="1" smtClean="0"/>
              <a:t>k</a:t>
            </a:r>
            <a:r>
              <a:rPr lang="en-US" smtClean="0"/>
              <a:t> observations</a:t>
            </a:r>
          </a:p>
          <a:p>
            <a:r>
              <a:rPr lang="en-US" smtClean="0"/>
              <a:t>Larger values of </a:t>
            </a:r>
            <a:r>
              <a:rPr lang="en-US" i="1" smtClean="0"/>
              <a:t>k</a:t>
            </a:r>
            <a:r>
              <a:rPr lang="en-US" smtClean="0"/>
              <a:t> result in smoother forecast models since extreme values have less impact.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99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2017FB62-BA8D-4773-AF24-28BEB812E23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10.5  Moving Average Forecasting</a:t>
            </a:r>
          </a:p>
          <a:p>
            <a:r>
              <a:rPr lang="en-US" smtClean="0"/>
              <a:t>The </a:t>
            </a:r>
            <a:r>
              <a:rPr lang="en-US" i="1" smtClean="0"/>
              <a:t>Tablet Computer Sales</a:t>
            </a:r>
            <a:r>
              <a:rPr lang="en-US" smtClean="0"/>
              <a:t> data contains the number of units sold over the past 17 weeks.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4975225" y="569753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10.4</a:t>
            </a:r>
          </a:p>
        </p:txBody>
      </p:sp>
      <p:sp>
        <p:nvSpPr>
          <p:cNvPr id="409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F8B573F-C8A8-4106-B515-A3A246B40CB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728913"/>
            <a:ext cx="4889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Box 2"/>
          <p:cNvSpPr txBox="1">
            <a:spLocks noChangeArrowheads="1"/>
          </p:cNvSpPr>
          <p:nvPr/>
        </p:nvSpPr>
        <p:spPr bwMode="auto">
          <a:xfrm>
            <a:off x="6142038" y="3124200"/>
            <a:ext cx="2362200" cy="1938338"/>
          </a:xfrm>
          <a:prstGeom prst="rect">
            <a:avLst/>
          </a:prstGeom>
          <a:solidFill>
            <a:srgbClr val="ECF7F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This time series appears stable without trend, seasonal, or cyclical effects.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10.5 (continued) Moving Average Forecasting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k </a:t>
            </a:r>
            <a:r>
              <a:rPr lang="en-US" dirty="0" smtClean="0">
                <a:ea typeface="+mn-ea"/>
                <a:cs typeface="+mn-cs"/>
              </a:rPr>
              <a:t>= 3 week moving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average forecast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7805738" y="57912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10.5</a:t>
            </a:r>
          </a:p>
        </p:txBody>
      </p:sp>
      <p:sp>
        <p:nvSpPr>
          <p:cNvPr id="419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A0526CBC-E002-4DA2-8BE4-4F52D247A11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5925" y="1947863"/>
            <a:ext cx="44196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430588"/>
            <a:ext cx="321310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2350" y="3943350"/>
            <a:ext cx="160655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10.5 (continued)  Moving Average Forecasting</a:t>
            </a: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</a:t>
            </a:r>
            <a:r>
              <a:rPr lang="en-US" dirty="0" smtClean="0">
                <a:ea typeface="+mn-ea"/>
                <a:cs typeface="+mn-cs"/>
              </a:rPr>
              <a:t>3 week moving average forecast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6361113" y="596265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10.6</a:t>
            </a:r>
          </a:p>
        </p:txBody>
      </p:sp>
      <p:sp>
        <p:nvSpPr>
          <p:cNvPr id="430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E727F168-F023-463A-8133-B305ADD182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781300"/>
            <a:ext cx="54483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 fontScale="925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10.6  Using Excel’s </a:t>
            </a:r>
            <a:r>
              <a:rPr lang="en-US" i="1" u="sng" dirty="0" smtClean="0">
                <a:ea typeface="+mn-ea"/>
                <a:cs typeface="+mn-cs"/>
              </a:rPr>
              <a:t>Moving Average</a:t>
            </a:r>
            <a:r>
              <a:rPr lang="en-US" u="sng" dirty="0" smtClean="0">
                <a:ea typeface="+mn-ea"/>
                <a:cs typeface="+mn-cs"/>
              </a:rPr>
              <a:t> Tool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3 week moving average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forecast using Excel:</a:t>
            </a:r>
          </a:p>
          <a:p>
            <a:pPr marL="109728" indent="0" fontAlgn="auto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Data Analysis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Moving Average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6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Input Range: </a:t>
            </a:r>
            <a:r>
              <a:rPr lang="en-US" dirty="0" smtClean="0">
                <a:ea typeface="+mn-ea"/>
                <a:cs typeface="+mn-cs"/>
              </a:rPr>
              <a:t>B3:B20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Labels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Interval: </a:t>
            </a:r>
            <a:r>
              <a:rPr lang="en-US" dirty="0" smtClean="0">
                <a:ea typeface="+mn-ea"/>
                <a:cs typeface="+mn-cs"/>
              </a:rPr>
              <a:t>3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Output Range</a:t>
            </a:r>
            <a:r>
              <a:rPr lang="en-US" dirty="0" smtClean="0">
                <a:ea typeface="+mn-ea"/>
                <a:cs typeface="+mn-cs"/>
              </a:rPr>
              <a:t>: C5:C21 (1 row down from data itself)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</a:t>
            </a:r>
            <a:r>
              <a:rPr lang="en-US" i="1" dirty="0" smtClean="0">
                <a:ea typeface="+mn-ea"/>
                <a:cs typeface="+mn-cs"/>
              </a:rPr>
              <a:t>Chart Output </a:t>
            </a:r>
            <a:r>
              <a:rPr lang="en-US" dirty="0" smtClean="0">
                <a:ea typeface="+mn-ea"/>
                <a:cs typeface="+mn-cs"/>
              </a:rPr>
              <a:t>(not recommended due to misalignment)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7639050" y="439737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10.7</a:t>
            </a:r>
          </a:p>
        </p:txBody>
      </p:sp>
      <p:sp>
        <p:nvSpPr>
          <p:cNvPr id="4403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CC283C00-89FF-4D39-A9EA-D0F92BE8725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752600"/>
            <a:ext cx="404812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68313" y="12366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10.6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Excel’s </a:t>
            </a:r>
            <a:r>
              <a:rPr lang="en-US" i="1" u="sng" smtClean="0"/>
              <a:t>Moving Average</a:t>
            </a:r>
            <a:r>
              <a:rPr lang="en-US" u="sng" smtClean="0"/>
              <a:t> Tool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7335838" y="60960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10.8</a:t>
            </a:r>
          </a:p>
        </p:txBody>
      </p:sp>
      <p:sp>
        <p:nvSpPr>
          <p:cNvPr id="450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FE08F98-05AF-42E1-8F7A-96947D95A68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2825" y="2286000"/>
            <a:ext cx="71516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5713" y="1447800"/>
            <a:ext cx="1828800" cy="67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2743200" y="3429000"/>
            <a:ext cx="1219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5" name="TextBox 8"/>
          <p:cNvSpPr txBox="1">
            <a:spLocks noChangeArrowheads="1"/>
          </p:cNvSpPr>
          <p:nvPr/>
        </p:nvSpPr>
        <p:spPr bwMode="auto">
          <a:xfrm>
            <a:off x="7058025" y="3135313"/>
            <a:ext cx="692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k</a:t>
            </a:r>
            <a:r>
              <a:rPr lang="en-US"/>
              <a:t>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10.7  Moving Average Forecasting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with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Add-Ins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i="1" dirty="0" err="1" smtClean="0">
                <a:ea typeface="+mn-ea"/>
                <a:cs typeface="+mn-cs"/>
              </a:rPr>
              <a:t>XLMiner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Time Series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Smoothing Moving Average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Data Range: </a:t>
            </a:r>
            <a:r>
              <a:rPr lang="en-US" dirty="0" smtClean="0">
                <a:ea typeface="+mn-ea"/>
                <a:cs typeface="+mn-cs"/>
              </a:rPr>
              <a:t>A3:B20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Time Variable: </a:t>
            </a:r>
            <a:r>
              <a:rPr lang="en-US" dirty="0" smtClean="0">
                <a:ea typeface="+mn-ea"/>
                <a:cs typeface="+mn-cs"/>
              </a:rPr>
              <a:t>Week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</a:t>
            </a:r>
            <a:r>
              <a:rPr lang="en-US" i="1" dirty="0" smtClean="0">
                <a:ea typeface="+mn-ea"/>
                <a:cs typeface="+mn-cs"/>
              </a:rPr>
              <a:t>Selected Variable</a:t>
            </a:r>
            <a:r>
              <a:rPr lang="en-US" dirty="0" smtClean="0">
                <a:ea typeface="+mn-ea"/>
                <a:cs typeface="+mn-cs"/>
              </a:rPr>
              <a:t>: Units Sold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Interval</a:t>
            </a:r>
            <a:r>
              <a:rPr lang="en-US" dirty="0" smtClean="0">
                <a:ea typeface="+mn-ea"/>
                <a:cs typeface="+mn-cs"/>
              </a:rPr>
              <a:t>: 3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7912100" y="60960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10.9</a:t>
            </a:r>
          </a:p>
        </p:txBody>
      </p:sp>
      <p:sp>
        <p:nvSpPr>
          <p:cNvPr id="460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B5A8A2C3-2A60-4CDE-9090-98B5308066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981200"/>
            <a:ext cx="33305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4" name="Slide Number Placeholder 1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B439DCE5-B3AD-45FB-8D18-ED737C5976C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13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10.7 (continued)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Moving Average Forecasting with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Results (Inputs)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7467600" y="6088063"/>
            <a:ext cx="9699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10.10a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D1D0EEC-5AB3-4327-84FF-40E84DB80DF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187575"/>
            <a:ext cx="483711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10.7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Moving Average Forecasting with </a:t>
            </a:r>
            <a:r>
              <a:rPr lang="en-US" i="1" u="sng" smtClean="0"/>
              <a:t>XLMiner</a:t>
            </a:r>
          </a:p>
          <a:p>
            <a:r>
              <a:rPr lang="en-US" smtClean="0"/>
              <a:t>Results (Fitted Model)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7478713" y="5940425"/>
            <a:ext cx="9699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10.10b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19D6C5C-5EF5-443E-8112-127AA3475A9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3000375"/>
            <a:ext cx="76644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2"/>
          <p:cNvSpPr txBox="1">
            <a:spLocks noChangeArrowheads="1"/>
          </p:cNvSpPr>
          <p:nvPr/>
        </p:nvSpPr>
        <p:spPr bwMode="auto">
          <a:xfrm>
            <a:off x="4899025" y="2384425"/>
            <a:ext cx="3390900" cy="9223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Correct alignment in chart.</a:t>
            </a:r>
          </a:p>
          <a:p>
            <a:r>
              <a:rPr lang="en-US"/>
              <a:t>Week 1 plots the first week of</a:t>
            </a:r>
          </a:p>
          <a:p>
            <a:r>
              <a:rPr lang="en-US"/>
              <a:t>the forecast data at 56 and 64.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2414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10.7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Moving Average Forecasting with </a:t>
            </a:r>
            <a:r>
              <a:rPr lang="en-US" i="1" u="sng" smtClean="0"/>
              <a:t>XLMiner</a:t>
            </a:r>
          </a:p>
          <a:p>
            <a:r>
              <a:rPr lang="en-US" smtClean="0"/>
              <a:t>Results (Error Measures and Forecast)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9155" name="TextBox 5"/>
          <p:cNvSpPr txBox="1">
            <a:spLocks noChangeArrowheads="1"/>
          </p:cNvSpPr>
          <p:nvPr/>
        </p:nvSpPr>
        <p:spPr bwMode="auto">
          <a:xfrm>
            <a:off x="5945188" y="5243513"/>
            <a:ext cx="9636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10.10c</a:t>
            </a:r>
          </a:p>
        </p:txBody>
      </p:sp>
      <p:sp>
        <p:nvSpPr>
          <p:cNvPr id="491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E53CBB3-29D6-4E04-AD80-3FA4B44520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0" y="2971800"/>
            <a:ext cx="5257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10.7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(continued)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Moving Average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Forecasting with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7251700" y="608965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10.10</a:t>
            </a:r>
          </a:p>
        </p:txBody>
      </p:sp>
      <p:sp>
        <p:nvSpPr>
          <p:cNvPr id="5018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A3F96952-6082-46E9-9C43-34AC6A3C090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323975"/>
            <a:ext cx="434022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762000" y="3727450"/>
            <a:ext cx="2667000" cy="830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All sections of the</a:t>
            </a:r>
          </a:p>
          <a:p>
            <a:r>
              <a:rPr lang="en-US" sz="2400" i="1"/>
              <a:t>XLMiner </a:t>
            </a:r>
            <a:r>
              <a:rPr lang="en-US" sz="240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  <a:ln w="25400"/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Error Metrics to Compare Forecasts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Below are 4 metrics that can be used to measure the accuracy of forecast models.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latin typeface="Cambria Math"/>
                <a:ea typeface="Cambria Math"/>
                <a:cs typeface="+mn-cs"/>
              </a:rPr>
              <a:t>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Mean Absolute Deviation     Root Mean Squared Error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 </a:t>
            </a:r>
            <a:r>
              <a:rPr lang="en-US" sz="2400" dirty="0" smtClean="0">
                <a:ea typeface="+mn-ea"/>
                <a:cs typeface="+mn-cs"/>
              </a:rPr>
              <a:t>Mean Squared Error            Mean absolute % Error          </a:t>
            </a:r>
            <a:r>
              <a:rPr lang="en-US" dirty="0" smtClean="0">
                <a:ea typeface="+mn-ea"/>
                <a:cs typeface="+mn-cs"/>
              </a:rPr>
              <a:t> 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35300"/>
            <a:ext cx="35814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120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CFCEAFE0-2126-497C-9EA1-E7AE1852B11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338" y="4819650"/>
            <a:ext cx="29432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4819650"/>
            <a:ext cx="38004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3035300"/>
            <a:ext cx="28194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96913" y="2589213"/>
            <a:ext cx="3581400" cy="1676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913" y="4489450"/>
            <a:ext cx="3570287" cy="15208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2589213"/>
            <a:ext cx="3657600" cy="1676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0" y="4470400"/>
            <a:ext cx="3876675" cy="15398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064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10.8  Using Error Metrics to Compare Moving Average Forecasts</a:t>
            </a:r>
            <a:endParaRPr lang="en-US" i="1" u="sng" smtClean="0"/>
          </a:p>
          <a:p>
            <a:r>
              <a:rPr lang="en-US" smtClean="0"/>
              <a:t>Spreadsheet of MAD, MSE, MAPE for three  </a:t>
            </a:r>
            <a:r>
              <a:rPr lang="en-US" i="1" smtClean="0"/>
              <a:t>Tablet Computer Sales </a:t>
            </a:r>
            <a:r>
              <a:rPr lang="en-US" smtClean="0"/>
              <a:t>forecasting models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7620000" y="6119813"/>
            <a:ext cx="9350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10.11</a:t>
            </a:r>
          </a:p>
        </p:txBody>
      </p:sp>
      <p:sp>
        <p:nvSpPr>
          <p:cNvPr id="522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8B0B4045-2B06-400E-AC5D-B9DAA096C6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913" y="3200400"/>
            <a:ext cx="7902575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Box 2"/>
          <p:cNvSpPr txBox="1">
            <a:spLocks noChangeArrowheads="1"/>
          </p:cNvSpPr>
          <p:nvPr/>
        </p:nvSpPr>
        <p:spPr bwMode="auto">
          <a:xfrm>
            <a:off x="2667000" y="6059488"/>
            <a:ext cx="1338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Best Model</a:t>
            </a:r>
          </a:p>
        </p:txBody>
      </p:sp>
      <p:sp>
        <p:nvSpPr>
          <p:cNvPr id="4" name="Oval 3"/>
          <p:cNvSpPr/>
          <p:nvPr/>
        </p:nvSpPr>
        <p:spPr>
          <a:xfrm>
            <a:off x="1847850" y="3475038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481328"/>
            <a:ext cx="8229600" cy="4525963"/>
          </a:xfrm>
          <a:blipFill rotWithShape="1">
            <a:blip r:embed="rId2"/>
            <a:stretch>
              <a:fillRect t="-1078" r="-1333" b="-943"/>
            </a:stretch>
          </a:blipFill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>
                <a:noFill/>
                <a:ea typeface="+mn-ea"/>
                <a:cs typeface="+mn-cs"/>
              </a:rPr>
              <a:t> 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32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34E327B8-F4BB-4330-B0E5-9D0A9D2DF8E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9513" y="2514600"/>
            <a:ext cx="32004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417513" y="9826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10.9  Using Exponential Smoothing to Forecast </a:t>
            </a:r>
            <a:r>
              <a:rPr lang="en-US" i="1" u="sng" smtClean="0"/>
              <a:t>Tablet Computer Sales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42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6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D2046E38-169A-423A-BE49-E80827BFCF5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4277" name="TextBox 2"/>
          <p:cNvSpPr txBox="1">
            <a:spLocks noChangeArrowheads="1"/>
          </p:cNvSpPr>
          <p:nvPr/>
        </p:nvSpPr>
        <p:spPr bwMode="auto">
          <a:xfrm>
            <a:off x="1447800" y="5791200"/>
            <a:ext cx="7337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Forecast for week 3 when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α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>
                <a:ea typeface="Cambria Math" charset="0"/>
                <a:cs typeface="Cambria Math" charset="0"/>
              </a:rPr>
              <a:t>= 0.7:   </a:t>
            </a:r>
            <a:r>
              <a:rPr lang="en-US"/>
              <a:t>(1 – 0.7)(88) + (0.7)(44) =  57.2</a:t>
            </a: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05000"/>
            <a:ext cx="6234113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5"/>
          <p:cNvSpPr txBox="1">
            <a:spLocks noChangeArrowheads="1"/>
          </p:cNvSpPr>
          <p:nvPr/>
        </p:nvSpPr>
        <p:spPr bwMode="auto">
          <a:xfrm>
            <a:off x="1219200" y="5638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0" y="2667000"/>
            <a:ext cx="342900" cy="1524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2374900"/>
            <a:ext cx="342900" cy="1524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72200" y="2819400"/>
            <a:ext cx="342900" cy="1524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2200" y="2667000"/>
            <a:ext cx="342900" cy="1524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17513" y="9826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10.10  Finding the Best Exponential Smoothing Model for </a:t>
            </a:r>
            <a:r>
              <a:rPr lang="en-US" i="1" u="sng" smtClean="0"/>
              <a:t>Tablet Computer Sales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52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9B3AC4DB-48E3-40C2-A58B-7B82CF56F4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5301" name="TextBox 2"/>
          <p:cNvSpPr txBox="1">
            <a:spLocks noChangeArrowheads="1"/>
          </p:cNvSpPr>
          <p:nvPr/>
        </p:nvSpPr>
        <p:spPr bwMode="auto">
          <a:xfrm>
            <a:off x="2057400" y="5715000"/>
            <a:ext cx="647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forecast using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α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>
                <a:ea typeface="Cambria Math" charset="0"/>
                <a:cs typeface="Cambria Math" charset="0"/>
              </a:rPr>
              <a:t>= 0.6 provides the lowest error metrics.</a:t>
            </a:r>
            <a:endParaRPr lang="en-US"/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05000"/>
            <a:ext cx="6234113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Box 5"/>
          <p:cNvSpPr txBox="1">
            <a:spLocks noChangeArrowheads="1"/>
          </p:cNvSpPr>
          <p:nvPr/>
        </p:nvSpPr>
        <p:spPr bwMode="auto">
          <a:xfrm>
            <a:off x="1219200" y="56388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10.11 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Excel’s Exponential Smoothing Tool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Tablet Computer Sales </a:t>
            </a:r>
            <a:r>
              <a:rPr lang="en-US" dirty="0" smtClean="0">
                <a:ea typeface="+mn-ea"/>
                <a:cs typeface="+mn-cs"/>
              </a:rPr>
              <a:t>using 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dirty="0" smtClean="0">
                <a:ea typeface="+mn-ea"/>
                <a:cs typeface="+mn-cs"/>
              </a:rPr>
              <a:t> = 0.6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Data Analysis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Exponential Smoothing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Input Range: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B3:B20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Damping factor: </a:t>
            </a:r>
            <a:r>
              <a:rPr lang="en-US" dirty="0" smtClean="0">
                <a:ea typeface="+mn-ea"/>
                <a:cs typeface="+mn-cs"/>
              </a:rPr>
              <a:t>1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α</a:t>
            </a:r>
            <a:endParaRPr lang="en-US" dirty="0" smtClean="0">
              <a:latin typeface="Cambria Math"/>
              <a:ea typeface="Cambria Math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Output Range: </a:t>
            </a:r>
            <a:r>
              <a:rPr lang="en-US" dirty="0" smtClean="0">
                <a:ea typeface="+mn-ea"/>
                <a:cs typeface="+mn-cs"/>
              </a:rPr>
              <a:t>C4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</a:t>
            </a:r>
            <a:r>
              <a:rPr lang="en-US" i="1" dirty="0" smtClean="0">
                <a:ea typeface="+mn-ea"/>
                <a:cs typeface="+mn-cs"/>
              </a:rPr>
              <a:t>Chart Output: </a:t>
            </a:r>
            <a:r>
              <a:rPr lang="en-US" dirty="0" smtClean="0">
                <a:ea typeface="+mn-ea"/>
                <a:cs typeface="+mn-cs"/>
              </a:rPr>
              <a:t>Yes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7699375" y="5424488"/>
            <a:ext cx="90011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10.13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93EAF9F-4D87-41B2-BFB9-D26F0957B64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2819400"/>
            <a:ext cx="4179888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r>
              <a:rPr lang="en-US" sz="2800"/>
              <a:t>Forecasting Techniques</a:t>
            </a:r>
          </a:p>
          <a:p>
            <a:r>
              <a:rPr lang="en-US" sz="2800"/>
              <a:t>Qualitative and Judgmental Forecasting</a:t>
            </a:r>
          </a:p>
          <a:p>
            <a:r>
              <a:rPr lang="en-US" sz="2800"/>
              <a:t>Statistical Forecasting Models</a:t>
            </a:r>
          </a:p>
          <a:p>
            <a:r>
              <a:rPr lang="en-US" sz="2800"/>
              <a:t>Forecasting Models for Time Series with a Linear Trend</a:t>
            </a:r>
          </a:p>
          <a:p>
            <a:r>
              <a:rPr lang="en-US" sz="2800"/>
              <a:t>Forecasting Time Series with Seasonality</a:t>
            </a:r>
          </a:p>
          <a:p>
            <a:r>
              <a:rPr lang="en-US" sz="2800"/>
              <a:t>Selecting Appropriate Time-Series-Based Forecasting Methods</a:t>
            </a:r>
          </a:p>
          <a:p>
            <a:r>
              <a:rPr lang="en-US" sz="2800"/>
              <a:t>Regression Forecasting with Causal Variables</a:t>
            </a:r>
          </a:p>
          <a:p>
            <a:r>
              <a:rPr lang="en-US" sz="2800"/>
              <a:t>The Practice of Forecasting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10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96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700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97E2763-D370-4B09-ACF1-7B5D5EC5015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10.11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Excel’s Exponential Smoothing Tool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7347" name="TextBox 5"/>
          <p:cNvSpPr txBox="1">
            <a:spLocks noChangeArrowheads="1"/>
          </p:cNvSpPr>
          <p:nvPr/>
        </p:nvSpPr>
        <p:spPr bwMode="auto">
          <a:xfrm>
            <a:off x="7573963" y="5932488"/>
            <a:ext cx="8985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10.14</a:t>
            </a:r>
          </a:p>
        </p:txBody>
      </p:sp>
      <p:sp>
        <p:nvSpPr>
          <p:cNvPr id="573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ADB9B462-02FB-453C-A957-79ABDE9A626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71713"/>
            <a:ext cx="7677150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Box 7"/>
          <p:cNvSpPr txBox="1">
            <a:spLocks noChangeArrowheads="1"/>
          </p:cNvSpPr>
          <p:nvPr/>
        </p:nvSpPr>
        <p:spPr bwMode="auto">
          <a:xfrm>
            <a:off x="4984750" y="2590800"/>
            <a:ext cx="2592388" cy="3381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Correct alignment in chart.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93800"/>
            <a:ext cx="8229600" cy="4924425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10.12  Optimizing Exponential Smoothing Forecasts Using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r>
              <a:rPr lang="en-US" i="1" u="sng" dirty="0" smtClean="0">
                <a:ea typeface="+mn-ea"/>
                <a:cs typeface="+mn-cs"/>
              </a:rPr>
              <a:t> </a:t>
            </a:r>
            <a:r>
              <a:rPr lang="en-US" u="sng" dirty="0" smtClean="0">
                <a:ea typeface="+mn-ea"/>
                <a:cs typeface="+mn-cs"/>
              </a:rPr>
              <a:t>(</a:t>
            </a:r>
            <a:r>
              <a:rPr lang="en-US" i="1" u="sng" dirty="0" smtClean="0">
                <a:ea typeface="+mn-ea"/>
                <a:cs typeface="+mn-cs"/>
              </a:rPr>
              <a:t>Tablet Computer Sales</a:t>
            </a:r>
            <a:r>
              <a:rPr lang="en-US" u="sng" dirty="0" smtClean="0">
                <a:ea typeface="+mn-ea"/>
                <a:cs typeface="+mn-cs"/>
              </a:rPr>
              <a:t>)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err="1" smtClean="0">
                <a:ea typeface="+mn-ea"/>
                <a:cs typeface="+mn-cs"/>
              </a:rPr>
              <a:t>XLMiner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Time Series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Smoothing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Exponential Smoothing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Data Range: </a:t>
            </a:r>
            <a:r>
              <a:rPr lang="en-US" dirty="0" smtClean="0">
                <a:ea typeface="+mn-ea"/>
                <a:cs typeface="+mn-cs"/>
              </a:rPr>
              <a:t>A3:B20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Labels</a:t>
            </a:r>
            <a:endParaRPr lang="en-US" i="1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Time Variable: </a:t>
            </a:r>
            <a:r>
              <a:rPr lang="en-US" dirty="0" smtClean="0">
                <a:ea typeface="+mn-ea"/>
                <a:cs typeface="+mn-cs"/>
              </a:rPr>
              <a:t>Week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Selected </a:t>
            </a:r>
            <a:r>
              <a:rPr lang="en-US" i="1" dirty="0" err="1" smtClean="0">
                <a:ea typeface="+mn-ea"/>
                <a:cs typeface="+mn-cs"/>
              </a:rPr>
              <a:t>Var</a:t>
            </a:r>
            <a:r>
              <a:rPr lang="en-US" i="1" dirty="0" smtClean="0">
                <a:ea typeface="+mn-ea"/>
                <a:cs typeface="+mn-cs"/>
              </a:rPr>
              <a:t>: </a:t>
            </a:r>
            <a:r>
              <a:rPr lang="en-US" dirty="0" smtClean="0">
                <a:ea typeface="+mn-ea"/>
                <a:cs typeface="+mn-cs"/>
              </a:rPr>
              <a:t>Units Sold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Weights: </a:t>
            </a:r>
            <a:r>
              <a:rPr lang="en-US" dirty="0" smtClean="0">
                <a:ea typeface="+mn-ea"/>
                <a:cs typeface="+mn-cs"/>
              </a:rPr>
              <a:t>Optimize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83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092DA276-E693-438F-83DF-2E715E84320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209800"/>
            <a:ext cx="32194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93800"/>
            <a:ext cx="8229600" cy="4924425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10.12  Optimizing Exponential Smoothing Forecasts Using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r>
              <a:rPr lang="en-US" i="1" u="sng" dirty="0" smtClean="0">
                <a:ea typeface="+mn-ea"/>
                <a:cs typeface="+mn-cs"/>
              </a:rPr>
              <a:t> </a:t>
            </a:r>
            <a:r>
              <a:rPr lang="en-US" u="sng" dirty="0" smtClean="0">
                <a:ea typeface="+mn-ea"/>
                <a:cs typeface="+mn-cs"/>
              </a:rPr>
              <a:t>(</a:t>
            </a:r>
            <a:r>
              <a:rPr lang="en-US" i="1" u="sng" dirty="0" smtClean="0">
                <a:ea typeface="+mn-ea"/>
                <a:cs typeface="+mn-cs"/>
              </a:rPr>
              <a:t>Tablet Computer Sales</a:t>
            </a:r>
            <a:r>
              <a:rPr lang="en-US" u="sng" dirty="0" smtClean="0">
                <a:ea typeface="+mn-ea"/>
                <a:cs typeface="+mn-cs"/>
              </a:rPr>
              <a:t>)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Input Section of Results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C043E561-EE90-471B-9794-EA0A947A474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grpSp>
        <p:nvGrpSpPr>
          <p:cNvPr id="59397" name="Group 3"/>
          <p:cNvGrpSpPr>
            <a:grpSpLocks/>
          </p:cNvGrpSpPr>
          <p:nvPr/>
        </p:nvGrpSpPr>
        <p:grpSpPr bwMode="auto">
          <a:xfrm>
            <a:off x="1600200" y="2667000"/>
            <a:ext cx="3687763" cy="3781425"/>
            <a:chOff x="5029200" y="2438400"/>
            <a:chExt cx="3687450" cy="3781835"/>
          </a:xfrm>
        </p:grpSpPr>
        <p:sp>
          <p:nvSpPr>
            <p:cNvPr id="59399" name="TextBox 5"/>
            <p:cNvSpPr txBox="1">
              <a:spLocks noChangeArrowheads="1"/>
            </p:cNvSpPr>
            <p:nvPr/>
          </p:nvSpPr>
          <p:spPr bwMode="auto">
            <a:xfrm>
              <a:off x="7162800" y="5974014"/>
              <a:ext cx="123463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From Figure 10.15</a:t>
              </a:r>
            </a:p>
          </p:txBody>
        </p:sp>
        <p:pic>
          <p:nvPicPr>
            <p:cNvPr id="5940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29200" y="2438400"/>
              <a:ext cx="3687450" cy="3535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>
            <a:xfrm>
              <a:off x="7715022" y="4972325"/>
              <a:ext cx="701615" cy="22862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9398" name="TextBox 9"/>
          <p:cNvSpPr txBox="1">
            <a:spLocks noChangeArrowheads="1"/>
          </p:cNvSpPr>
          <p:nvPr/>
        </p:nvSpPr>
        <p:spPr bwMode="auto">
          <a:xfrm>
            <a:off x="5430838" y="5105400"/>
            <a:ext cx="1025525" cy="6477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Optimal</a:t>
            </a:r>
          </a:p>
          <a:p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α = 0.63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381000" y="117951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10.12 (continued)  Optimizing Exponential Smoothing Forecasts Using </a:t>
            </a:r>
            <a:r>
              <a:rPr lang="en-US" i="1" u="sng" smtClean="0"/>
              <a:t>XLMiner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03942A4F-1227-4D4E-861A-A102CFF361E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71688"/>
            <a:ext cx="64770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Box 5"/>
          <p:cNvSpPr txBox="1">
            <a:spLocks noChangeArrowheads="1"/>
          </p:cNvSpPr>
          <p:nvPr/>
        </p:nvSpPr>
        <p:spPr bwMode="auto">
          <a:xfrm>
            <a:off x="6091238" y="6127750"/>
            <a:ext cx="1235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Models for Time Series with Linear Trends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Double moving average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Double exponential smoothing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3. Simple linear regression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models above are based on the linear trend equation </a:t>
            </a:r>
            <a:r>
              <a:rPr lang="en-US" i="1" dirty="0" err="1" smtClean="0">
                <a:ea typeface="+mn-ea"/>
                <a:cs typeface="+mn-cs"/>
              </a:rPr>
              <a:t>F</a:t>
            </a:r>
            <a:r>
              <a:rPr lang="en-US" i="1" baseline="-25000" dirty="0" err="1" smtClean="0">
                <a:ea typeface="+mn-ea"/>
                <a:cs typeface="+mn-cs"/>
              </a:rPr>
              <a:t>t+k</a:t>
            </a:r>
            <a:r>
              <a:rPr lang="en-US" i="1" dirty="0" smtClean="0">
                <a:ea typeface="+mn-ea"/>
                <a:cs typeface="+mn-cs"/>
              </a:rPr>
              <a:t> = a</a:t>
            </a:r>
            <a:r>
              <a:rPr lang="en-US" i="1" baseline="-25000" dirty="0" smtClean="0">
                <a:ea typeface="+mn-ea"/>
                <a:cs typeface="+mn-cs"/>
              </a:rPr>
              <a:t>t</a:t>
            </a:r>
            <a:r>
              <a:rPr lang="en-US" i="1" dirty="0" smtClean="0">
                <a:ea typeface="+mn-ea"/>
                <a:cs typeface="+mn-cs"/>
              </a:rPr>
              <a:t> + </a:t>
            </a:r>
            <a:r>
              <a:rPr lang="en-US" i="1" dirty="0" err="1" smtClean="0">
                <a:ea typeface="+mn-ea"/>
                <a:cs typeface="+mn-cs"/>
              </a:rPr>
              <a:t>b</a:t>
            </a:r>
            <a:r>
              <a:rPr lang="en-US" i="1" baseline="-25000" dirty="0" err="1" smtClean="0">
                <a:ea typeface="+mn-ea"/>
                <a:cs typeface="+mn-cs"/>
              </a:rPr>
              <a:t>t</a:t>
            </a:r>
            <a:r>
              <a:rPr lang="en-US" i="1" baseline="-25000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k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forecast for </a:t>
            </a:r>
            <a:r>
              <a:rPr lang="en-US" i="1" dirty="0" smtClean="0">
                <a:ea typeface="+mn-ea"/>
                <a:cs typeface="+mn-cs"/>
              </a:rPr>
              <a:t>k</a:t>
            </a:r>
            <a:r>
              <a:rPr lang="en-US" dirty="0" smtClean="0">
                <a:ea typeface="+mn-ea"/>
                <a:cs typeface="+mn-cs"/>
              </a:rPr>
              <a:t> periods into the future is a function of the </a:t>
            </a:r>
            <a:r>
              <a:rPr lang="en-US" i="1" dirty="0" smtClean="0">
                <a:ea typeface="+mn-ea"/>
                <a:cs typeface="+mn-cs"/>
              </a:rPr>
              <a:t>level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i="1" baseline="-25000" dirty="0" smtClean="0">
                <a:ea typeface="+mn-ea"/>
                <a:cs typeface="+mn-cs"/>
              </a:rPr>
              <a:t>t </a:t>
            </a:r>
            <a:r>
              <a:rPr lang="en-US" dirty="0" smtClean="0">
                <a:ea typeface="+mn-ea"/>
                <a:cs typeface="+mn-cs"/>
              </a:rPr>
              <a:t>and the trend </a:t>
            </a:r>
            <a:r>
              <a:rPr lang="en-US" i="1" dirty="0" err="1">
                <a:ea typeface="+mn-ea"/>
                <a:cs typeface="+mn-cs"/>
              </a:rPr>
              <a:t>b</a:t>
            </a:r>
            <a:r>
              <a:rPr lang="en-US" i="1" baseline="-25000" dirty="0" err="1">
                <a:ea typeface="+mn-ea"/>
                <a:cs typeface="+mn-cs"/>
              </a:rPr>
              <a:t>t</a:t>
            </a:r>
            <a:r>
              <a:rPr lang="en-US" i="1" baseline="-25000" dirty="0">
                <a:ea typeface="+mn-ea"/>
                <a:cs typeface="+mn-cs"/>
              </a:rPr>
              <a:t> </a:t>
            </a:r>
            <a:endParaRPr lang="en-US" i="1" baseline="-25000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The </a:t>
            </a:r>
            <a:r>
              <a:rPr lang="en-US" dirty="0" smtClean="0">
                <a:ea typeface="+mn-ea"/>
                <a:cs typeface="+mn-cs"/>
              </a:rPr>
              <a:t>models differ in their computations of </a:t>
            </a:r>
            <a:r>
              <a:rPr lang="en-US" i="1" dirty="0">
                <a:ea typeface="+mn-ea"/>
                <a:cs typeface="+mn-cs"/>
              </a:rPr>
              <a:t>a</a:t>
            </a:r>
            <a:r>
              <a:rPr lang="en-US" i="1" baseline="-25000" dirty="0">
                <a:ea typeface="+mn-ea"/>
                <a:cs typeface="+mn-cs"/>
              </a:rPr>
              <a:t>t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err="1">
                <a:ea typeface="+mn-ea"/>
                <a:cs typeface="+mn-cs"/>
              </a:rPr>
              <a:t>b</a:t>
            </a:r>
            <a:r>
              <a:rPr lang="en-US" i="1" baseline="-25000" dirty="0" err="1">
                <a:ea typeface="+mn-ea"/>
                <a:cs typeface="+mn-cs"/>
              </a:rPr>
              <a:t>t</a:t>
            </a:r>
            <a:r>
              <a:rPr lang="en-US" i="1" baseline="-25000" dirty="0">
                <a:ea typeface="+mn-ea"/>
                <a:cs typeface="+mn-cs"/>
              </a:rPr>
              <a:t>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14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C37531B-5508-4628-98D5-9E73328B04B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10.13  Double Exponential Smoothing with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r>
              <a:rPr lang="en-US" i="1" dirty="0" smtClean="0">
                <a:ea typeface="+mn-ea"/>
                <a:cs typeface="+mn-cs"/>
              </a:rPr>
              <a:t> (Coal Production </a:t>
            </a:r>
            <a:r>
              <a:rPr lang="en-US" dirty="0" smtClean="0">
                <a:ea typeface="+mn-ea"/>
                <a:cs typeface="+mn-cs"/>
              </a:rPr>
              <a:t>data 1960-2007)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Choose to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optimize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latin typeface="Cambria Math"/>
                <a:ea typeface="Cambria Math"/>
                <a:cs typeface="+mn-cs"/>
              </a:rPr>
              <a:t>    α </a:t>
            </a:r>
            <a:r>
              <a:rPr lang="en-US" dirty="0">
                <a:ea typeface="+mn-ea"/>
                <a:cs typeface="+mn-cs"/>
              </a:rPr>
              <a:t>and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 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β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 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7681913" y="558800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10.16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2787092-DD45-4BE6-8148-7FE014C4F42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538413"/>
            <a:ext cx="5572125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10.13 (continued)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Double Exponential Smoothing with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Input section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of Results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0.9419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latin typeface="Cambria Math"/>
                <a:ea typeface="Cambria Math"/>
                <a:cs typeface="+mn-cs"/>
              </a:rPr>
              <a:t>    </a:t>
            </a:r>
            <a:r>
              <a:rPr lang="el-GR" dirty="0">
                <a:latin typeface="Cambria Math"/>
                <a:ea typeface="Cambria Math"/>
                <a:cs typeface="+mn-cs"/>
              </a:rPr>
              <a:t>β</a:t>
            </a:r>
            <a:r>
              <a:rPr lang="en-US" dirty="0">
                <a:latin typeface="Cambria Math"/>
                <a:ea typeface="Cambria Math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0.0619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3491" name="TextBox 5"/>
          <p:cNvSpPr txBox="1">
            <a:spLocks noChangeArrowheads="1"/>
          </p:cNvSpPr>
          <p:nvPr/>
        </p:nvSpPr>
        <p:spPr bwMode="auto">
          <a:xfrm>
            <a:off x="6765925" y="6164263"/>
            <a:ext cx="1235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10.17</a:t>
            </a:r>
          </a:p>
        </p:txBody>
      </p:sp>
      <p:sp>
        <p:nvSpPr>
          <p:cNvPr id="634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456E61F-C81E-4EBA-8E04-595510CD82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562225"/>
            <a:ext cx="4419600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324600" y="5314950"/>
            <a:ext cx="1058863" cy="3238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>
          <a:xfrm>
            <a:off x="466725" y="1447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10.13 (continued)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Double Exponential Smoothing with </a:t>
            </a:r>
            <a:r>
              <a:rPr lang="en-US" i="1" u="sng" smtClean="0"/>
              <a:t>XLMiner</a:t>
            </a:r>
          </a:p>
          <a:p>
            <a:r>
              <a:rPr lang="en-US" smtClean="0"/>
              <a:t>Fitted Model section of results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7419975" y="6116638"/>
            <a:ext cx="12334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10.17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91CDB0D0-FF5B-4F87-A3B7-394F4E52E6B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909888"/>
            <a:ext cx="788035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10.13 (continued)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Double Exponential Smoothing with </a:t>
            </a:r>
            <a:r>
              <a:rPr lang="en-US" i="1" u="sng" dirty="0" err="1" smtClean="0">
                <a:ea typeface="+mn-ea"/>
                <a:cs typeface="+mn-cs"/>
              </a:rPr>
              <a:t>XLMiner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6781800" y="6080125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10.17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6BAC6D51-C4D5-4F80-A681-58C70345176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0625" y="2438400"/>
            <a:ext cx="3929063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Box 2"/>
          <p:cNvSpPr txBox="1">
            <a:spLocks noChangeArrowheads="1"/>
          </p:cNvSpPr>
          <p:nvPr/>
        </p:nvSpPr>
        <p:spPr bwMode="auto">
          <a:xfrm>
            <a:off x="762000" y="2590800"/>
            <a:ext cx="1524000" cy="1200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Complete</a:t>
            </a:r>
          </a:p>
          <a:p>
            <a:r>
              <a:rPr lang="en-US" sz="2400" i="1"/>
              <a:t>XLMiner </a:t>
            </a:r>
            <a:r>
              <a:rPr lang="en-US" sz="240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10.14  Forecasting Using Linear Regression (</a:t>
            </a:r>
            <a:r>
              <a:rPr lang="en-US" i="1" u="sng" smtClean="0"/>
              <a:t>Coal Production</a:t>
            </a:r>
            <a:r>
              <a:rPr lang="en-US" u="sng" smtClean="0"/>
              <a:t> data)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6563" name="TextBox 5"/>
          <p:cNvSpPr txBox="1">
            <a:spLocks noChangeArrowheads="1"/>
          </p:cNvSpPr>
          <p:nvPr/>
        </p:nvSpPr>
        <p:spPr bwMode="auto">
          <a:xfrm>
            <a:off x="7081838" y="608965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10.18</a:t>
            </a:r>
          </a:p>
        </p:txBody>
      </p:sp>
      <p:sp>
        <p:nvSpPr>
          <p:cNvPr id="665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35740FA8-A20C-4C44-809E-3D8754BDDD9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11413"/>
            <a:ext cx="7110413" cy="367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Managers require good forecasts of future event.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Business Analysts may choose from a wide range of forecasting techniques to support decision making.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Three major categories of forecasting approaches: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1. Qualitative and judgmental techniques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2. Statistical time-series models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3. Explanatory/causal models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Techniques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3E88C008-F1AA-4130-9AC1-B29C05FFE9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10.14 (continued)  Forecasting Using Linear Regression  (</a:t>
            </a:r>
            <a:r>
              <a:rPr lang="en-US" i="1" u="sng" smtClean="0"/>
              <a:t>Coal Production</a:t>
            </a:r>
            <a:r>
              <a:rPr lang="en-US" u="sng" smtClean="0"/>
              <a:t> data)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mtClean="0"/>
              <a:t>Time series data can violate the regression assumption of independence of errors.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mtClean="0"/>
              <a:t>Prepare a residual plot to check for autocorrelation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Models for Time Series with a Linear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3868738" y="628650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10.19</a:t>
            </a:r>
          </a:p>
        </p:txBody>
      </p:sp>
      <p:sp>
        <p:nvSpPr>
          <p:cNvPr id="675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774F339-27BB-4A23-809E-FA31DC6B043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63" y="3505200"/>
            <a:ext cx="3810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1" name="TextBox 2"/>
          <p:cNvSpPr txBox="1">
            <a:spLocks noChangeArrowheads="1"/>
          </p:cNvSpPr>
          <p:nvPr/>
        </p:nvSpPr>
        <p:spPr bwMode="auto">
          <a:xfrm>
            <a:off x="5181600" y="3663950"/>
            <a:ext cx="2971800" cy="246221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residuals do not appear to be random.</a:t>
            </a:r>
          </a:p>
          <a:p>
            <a:pPr>
              <a:spcBef>
                <a:spcPts val="600"/>
              </a:spcBef>
            </a:pPr>
            <a:r>
              <a:rPr lang="en-US"/>
              <a:t>Successive observations seem related.</a:t>
            </a:r>
          </a:p>
          <a:p>
            <a:pPr>
              <a:spcBef>
                <a:spcPts val="600"/>
              </a:spcBef>
            </a:pPr>
            <a:r>
              <a:rPr lang="en-US"/>
              <a:t>This suggests we have autocorrelation, indicating this regression model is not appropriate for this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Forecasting Models with Seasonality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Linear Regression using dummy variables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Holt-Winters models</a:t>
            </a:r>
          </a:p>
          <a:p>
            <a:pPr marL="47548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a) Additive – stable seasonality</a:t>
            </a:r>
          </a:p>
          <a:p>
            <a:pPr marL="47548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b) Multiplicative – amplitude changes over time</a:t>
            </a:r>
          </a:p>
          <a:p>
            <a:pPr marL="47548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Three parameters are use to smooth the:</a:t>
            </a:r>
          </a:p>
          <a:p>
            <a:pPr marL="73152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level, 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α</a:t>
            </a:r>
            <a:endParaRPr lang="en-US" dirty="0" smtClean="0">
              <a:ea typeface="+mn-ea"/>
              <a:cs typeface="+mn-cs"/>
            </a:endParaRPr>
          </a:p>
          <a:p>
            <a:pPr marL="73152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trend, 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β</a:t>
            </a:r>
            <a:endParaRPr lang="en-US" dirty="0" smtClean="0">
              <a:ea typeface="+mn-ea"/>
              <a:cs typeface="+mn-cs"/>
            </a:endParaRPr>
          </a:p>
          <a:p>
            <a:pPr marL="73152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seasonality, </a:t>
            </a:r>
            <a:r>
              <a:rPr lang="el-GR" dirty="0" smtClean="0">
                <a:latin typeface="Cambria Math"/>
                <a:ea typeface="Cambria Math"/>
                <a:cs typeface="+mn-cs"/>
              </a:rPr>
              <a:t>γ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86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8F92DC86-247D-4D0D-AA64-7534A497E17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10.15  Regression-Based Forecasting for Natural Gas Usage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Gas &amp; Electric Usage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Develop a regression-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based forecast for the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monthly gas usage data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using dummy variables.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k</a:t>
            </a:r>
            <a:r>
              <a:rPr lang="en-US" dirty="0" smtClean="0">
                <a:ea typeface="+mn-ea"/>
                <a:cs typeface="+mn-cs"/>
              </a:rPr>
              <a:t> = 12 months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Define </a:t>
            </a:r>
            <a:r>
              <a:rPr lang="en-US" i="1" dirty="0" smtClean="0">
                <a:ea typeface="+mn-ea"/>
                <a:cs typeface="+mn-cs"/>
              </a:rPr>
              <a:t>k </a:t>
            </a:r>
            <a:r>
              <a:rPr lang="en-US" dirty="0" smtClean="0">
                <a:ea typeface="+mn-ea"/>
                <a:cs typeface="+mn-cs"/>
              </a:rPr>
              <a:t>– 1 dummy variables.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January as the reference month.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9635" name="TextBox 5"/>
          <p:cNvSpPr txBox="1">
            <a:spLocks noChangeArrowheads="1"/>
          </p:cNvSpPr>
          <p:nvPr/>
        </p:nvSpPr>
        <p:spPr bwMode="auto">
          <a:xfrm>
            <a:off x="7467600" y="6064250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10.20</a:t>
            </a:r>
          </a:p>
        </p:txBody>
      </p:sp>
      <p:sp>
        <p:nvSpPr>
          <p:cNvPr id="6963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7E76AF03-C646-4258-8C20-B4A0793889F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9638" name="TextBox 8"/>
          <p:cNvSpPr txBox="1">
            <a:spLocks noChangeArrowheads="1"/>
          </p:cNvSpPr>
          <p:nvPr/>
        </p:nvSpPr>
        <p:spPr bwMode="auto">
          <a:xfrm>
            <a:off x="7729538" y="4056063"/>
            <a:ext cx="876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</a:t>
            </a:r>
          </a:p>
        </p:txBody>
      </p:sp>
      <p:pic>
        <p:nvPicPr>
          <p:cNvPr id="696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1063" y="2074863"/>
            <a:ext cx="39258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10.15 (continued) Regression-Based Forecasting for Natural Gas Usage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dirty="0" smtClean="0">
                <a:ea typeface="+mn-ea"/>
                <a:cs typeface="+mn-cs"/>
              </a:rPr>
              <a:t> = Gas Use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X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dirty="0" smtClean="0">
                <a:ea typeface="+mn-ea"/>
                <a:cs typeface="+mn-cs"/>
              </a:rPr>
              <a:t> = 1 Time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X</a:t>
            </a:r>
            <a:r>
              <a:rPr lang="en-US" baseline="-25000" dirty="0" smtClean="0">
                <a:ea typeface="+mn-ea"/>
                <a:cs typeface="+mn-cs"/>
              </a:rPr>
              <a:t>2</a:t>
            </a:r>
            <a:r>
              <a:rPr lang="en-US" dirty="0" smtClean="0">
                <a:ea typeface="+mn-ea"/>
                <a:cs typeface="+mn-cs"/>
              </a:rPr>
              <a:t> = 1 if Feb.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X</a:t>
            </a:r>
            <a:r>
              <a:rPr lang="en-US" baseline="-25000" dirty="0" smtClean="0">
                <a:ea typeface="+mn-ea"/>
                <a:cs typeface="+mn-cs"/>
              </a:rPr>
              <a:t>3</a:t>
            </a:r>
            <a:r>
              <a:rPr lang="en-US" dirty="0" smtClean="0">
                <a:ea typeface="+mn-ea"/>
                <a:cs typeface="+mn-cs"/>
              </a:rPr>
              <a:t> = 1 if March</a:t>
            </a:r>
          </a:p>
          <a:p>
            <a:pPr marL="109728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:       :     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X</a:t>
            </a:r>
            <a:r>
              <a:rPr lang="en-US" baseline="-25000" dirty="0" smtClean="0">
                <a:ea typeface="+mn-ea"/>
                <a:cs typeface="+mn-cs"/>
              </a:rPr>
              <a:t>12</a:t>
            </a:r>
            <a:r>
              <a:rPr lang="en-US" dirty="0" smtClean="0">
                <a:ea typeface="+mn-ea"/>
                <a:cs typeface="+mn-cs"/>
              </a:rPr>
              <a:t> = 1 if Dec.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 smtClean="0">
                <a:ea typeface="+mn-ea"/>
                <a:cs typeface="+mn-cs"/>
              </a:rPr>
              <a:t>is for trend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>
                <a:ea typeface="+mn-ea"/>
                <a:cs typeface="+mn-cs"/>
              </a:rPr>
              <a:t>2</a:t>
            </a:r>
            <a:r>
              <a:rPr lang="en-US" i="1" dirty="0" smtClean="0">
                <a:ea typeface="+mn-ea"/>
                <a:cs typeface="+mn-cs"/>
              </a:rPr>
              <a:t> -X</a:t>
            </a:r>
            <a:r>
              <a:rPr lang="en-US" baseline="-25000" dirty="0" smtClean="0">
                <a:ea typeface="+mn-ea"/>
                <a:cs typeface="+mn-cs"/>
              </a:rPr>
              <a:t>12 </a:t>
            </a:r>
            <a:r>
              <a:rPr lang="en-US" dirty="0" smtClean="0">
                <a:ea typeface="+mn-ea"/>
                <a:cs typeface="+mn-cs"/>
              </a:rPr>
              <a:t>seasonality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7467600" y="6064250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10.20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E8AD797E-6BAB-4365-BE7E-9D647B95C9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9850" y="2209800"/>
            <a:ext cx="4465638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>
          <a:xfrm>
            <a:off x="385763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10.15 (continued)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7391400" y="6324600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10.21</a:t>
            </a:r>
          </a:p>
        </p:txBody>
      </p:sp>
      <p:sp>
        <p:nvSpPr>
          <p:cNvPr id="716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E216C8F3-9D8D-4548-9F56-015C4AC163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697038"/>
            <a:ext cx="7010400" cy="463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8" y="2133600"/>
            <a:ext cx="4576762" cy="1087438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71688" name="TextBox 2"/>
          <p:cNvSpPr txBox="1">
            <a:spLocks noChangeArrowheads="1"/>
          </p:cNvSpPr>
          <p:nvPr/>
        </p:nvSpPr>
        <p:spPr bwMode="auto">
          <a:xfrm>
            <a:off x="4016375" y="1800225"/>
            <a:ext cx="4686300" cy="30797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After removing insignificant Time and February variables: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139113" cy="51816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10.16  Forecasting Natural Gas Usage Using Holt-Winters No-Trend Model</a:t>
            </a:r>
          </a:p>
          <a:p>
            <a:pPr marL="109728" indent="0" fontAlgn="auto">
              <a:spcBef>
                <a:spcPts val="6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err="1" smtClean="0">
                <a:ea typeface="+mn-ea"/>
                <a:cs typeface="+mn-cs"/>
              </a:rPr>
              <a:t>XLMiner</a:t>
            </a:r>
            <a:r>
              <a:rPr lang="en-US" i="1" dirty="0" smtClean="0">
                <a:ea typeface="+mn-ea"/>
                <a:cs typeface="+mn-cs"/>
              </a:rPr>
              <a:t> 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Time Series 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Smoothing</a:t>
            </a:r>
            <a:endParaRPr lang="en-US" i="1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Holt Winter No Trend…                   </a:t>
            </a:r>
            <a:endParaRPr lang="en-US" i="1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Data </a:t>
            </a:r>
            <a:r>
              <a:rPr lang="en-US" i="1" dirty="0">
                <a:ea typeface="+mn-ea"/>
                <a:cs typeface="+mn-cs"/>
              </a:rPr>
              <a:t>Range: </a:t>
            </a:r>
            <a:r>
              <a:rPr lang="en-US" dirty="0" smtClean="0">
                <a:ea typeface="+mn-ea"/>
                <a:cs typeface="+mn-cs"/>
              </a:rPr>
              <a:t>A3:B27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Time </a:t>
            </a:r>
            <a:r>
              <a:rPr lang="en-US" i="1" dirty="0">
                <a:ea typeface="+mn-ea"/>
                <a:cs typeface="+mn-cs"/>
              </a:rPr>
              <a:t>Variable: </a:t>
            </a:r>
            <a:r>
              <a:rPr lang="en-US" dirty="0" smtClean="0">
                <a:ea typeface="+mn-ea"/>
                <a:cs typeface="+mn-cs"/>
              </a:rPr>
              <a:t>Month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Selected </a:t>
            </a:r>
            <a:r>
              <a:rPr lang="en-US" i="1" dirty="0">
                <a:ea typeface="+mn-ea"/>
                <a:cs typeface="+mn-cs"/>
              </a:rPr>
              <a:t>Variable</a:t>
            </a:r>
            <a:r>
              <a:rPr lang="en-US" dirty="0">
                <a:ea typeface="+mn-ea"/>
                <a:cs typeface="+mn-cs"/>
              </a:rPr>
              <a:t>: </a:t>
            </a:r>
            <a:r>
              <a:rPr lang="en-US" dirty="0" smtClean="0">
                <a:ea typeface="+mn-ea"/>
                <a:cs typeface="+mn-cs"/>
              </a:rPr>
              <a:t>Gas Use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Period</a:t>
            </a:r>
            <a:r>
              <a:rPr lang="en-US" dirty="0" smtClean="0">
                <a:ea typeface="+mn-ea"/>
                <a:cs typeface="+mn-cs"/>
              </a:rPr>
              <a:t>: 12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Level (Alpha): </a:t>
            </a:r>
            <a:r>
              <a:rPr lang="en-US" dirty="0" smtClean="0">
                <a:ea typeface="+mn-ea"/>
                <a:cs typeface="+mn-cs"/>
              </a:rPr>
              <a:t>0.1 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Seasonal (Gamma): </a:t>
            </a:r>
            <a:r>
              <a:rPr lang="en-US" dirty="0" smtClean="0">
                <a:ea typeface="+mn-ea"/>
                <a:cs typeface="+mn-cs"/>
              </a:rPr>
              <a:t>0.6 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7772400" y="6022975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10.22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56E9920E-9A74-48D9-BA3C-886AAB3649F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998663"/>
            <a:ext cx="3257550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41325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10.16 (continued) Forecasting Natural Gas Usage Using Holt-Winters No-Trend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3731" name="TextBox 5"/>
          <p:cNvSpPr txBox="1">
            <a:spLocks noChangeArrowheads="1"/>
          </p:cNvSpPr>
          <p:nvPr/>
        </p:nvSpPr>
        <p:spPr bwMode="auto">
          <a:xfrm>
            <a:off x="6723063" y="6138863"/>
            <a:ext cx="123348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10.23</a:t>
            </a:r>
          </a:p>
        </p:txBody>
      </p:sp>
      <p:sp>
        <p:nvSpPr>
          <p:cNvPr id="737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C934EB7-8315-46BC-AF8B-5CA23BA98C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09800"/>
            <a:ext cx="6824663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10.16 (continued) Forecasting Natural Gas Usage Using Holt-Winters No-Trend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4755" name="TextBox 5"/>
          <p:cNvSpPr txBox="1">
            <a:spLocks noChangeArrowheads="1"/>
          </p:cNvSpPr>
          <p:nvPr/>
        </p:nvSpPr>
        <p:spPr bwMode="auto">
          <a:xfrm>
            <a:off x="3114675" y="5678488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10.23</a:t>
            </a:r>
          </a:p>
        </p:txBody>
      </p:sp>
      <p:sp>
        <p:nvSpPr>
          <p:cNvPr id="747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332492FF-1FB1-4FF6-BF91-B4640C57EF1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378075"/>
            <a:ext cx="3500438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TextBox 7"/>
          <p:cNvSpPr txBox="1">
            <a:spLocks noChangeArrowheads="1"/>
          </p:cNvSpPr>
          <p:nvPr/>
        </p:nvSpPr>
        <p:spPr bwMode="auto">
          <a:xfrm>
            <a:off x="4572000" y="2438400"/>
            <a:ext cx="3505200" cy="100012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Results for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α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/>
              <a:t>= 0.1 and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γ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= </a:t>
            </a:r>
            <a:r>
              <a:rPr lang="en-US"/>
              <a:t>0.6.</a:t>
            </a:r>
          </a:p>
          <a:p>
            <a:pPr>
              <a:spcBef>
                <a:spcPts val="600"/>
              </a:spcBef>
            </a:pPr>
            <a:r>
              <a:rPr lang="en-US"/>
              <a:t>Point estimates and confidence intervals are provided.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10.17  Forecasting New Car Sales Using Holt-Winters Models</a:t>
            </a:r>
          </a:p>
          <a:p>
            <a:pPr>
              <a:lnSpc>
                <a:spcPts val="2900"/>
              </a:lnSpc>
            </a:pPr>
            <a:r>
              <a:rPr lang="en-US" smtClean="0"/>
              <a:t>Data reveals both a trend and a seasonal effect.</a:t>
            </a:r>
          </a:p>
          <a:p>
            <a:pPr>
              <a:lnSpc>
                <a:spcPts val="2900"/>
              </a:lnSpc>
              <a:spcBef>
                <a:spcPct val="0"/>
              </a:spcBef>
            </a:pPr>
            <a:r>
              <a:rPr lang="en-US" smtClean="0"/>
              <a:t>Since seasonality is stable, use an Additive model.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TextBox 5"/>
          <p:cNvSpPr txBox="1">
            <a:spLocks noChangeArrowheads="1"/>
          </p:cNvSpPr>
          <p:nvPr/>
        </p:nvSpPr>
        <p:spPr bwMode="auto">
          <a:xfrm>
            <a:off x="6908800" y="6091238"/>
            <a:ext cx="9001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10.24</a:t>
            </a:r>
          </a:p>
        </p:txBody>
      </p:sp>
      <p:sp>
        <p:nvSpPr>
          <p:cNvPr id="7578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CE4ECF08-8474-4C63-AD87-E3A768D1185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971800"/>
            <a:ext cx="61325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08088"/>
            <a:ext cx="8153400" cy="5133975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900" u="sng" dirty="0" smtClean="0">
                <a:ea typeface="+mn-ea"/>
                <a:cs typeface="+mn-cs"/>
              </a:rPr>
              <a:t>Example 10.17 (continued) Forecasting New Car Sales Using Holt-Winters Models</a:t>
            </a:r>
          </a:p>
          <a:p>
            <a:pPr marL="365760" indent="-25603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err="1" smtClean="0">
                <a:ea typeface="+mn-ea"/>
                <a:cs typeface="+mn-cs"/>
              </a:rPr>
              <a:t>XLMiner</a:t>
            </a:r>
            <a:r>
              <a:rPr lang="en-US" i="1" dirty="0" smtClean="0">
                <a:ea typeface="+mn-ea"/>
                <a:cs typeface="+mn-cs"/>
              </a:rPr>
              <a:t> &gt; Time </a:t>
            </a:r>
            <a:r>
              <a:rPr lang="en-US" i="1" dirty="0">
                <a:ea typeface="+mn-ea"/>
                <a:cs typeface="+mn-cs"/>
              </a:rPr>
              <a:t>Series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Smoothing </a:t>
            </a:r>
            <a:endParaRPr lang="en-US" i="1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Holt Winter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Additive…</a:t>
            </a:r>
            <a:endParaRPr lang="en-US" i="1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Data </a:t>
            </a:r>
            <a:r>
              <a:rPr lang="en-US" i="1" dirty="0">
                <a:ea typeface="+mn-ea"/>
                <a:cs typeface="+mn-cs"/>
              </a:rPr>
              <a:t>Range: </a:t>
            </a:r>
            <a:r>
              <a:rPr lang="en-US" dirty="0" smtClean="0">
                <a:ea typeface="+mn-ea"/>
                <a:cs typeface="+mn-cs"/>
              </a:rPr>
              <a:t>B3:C29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 </a:t>
            </a:r>
            <a:r>
              <a:rPr lang="en-US" i="1" dirty="0" smtClean="0">
                <a:ea typeface="+mn-ea"/>
                <a:cs typeface="+mn-cs"/>
              </a:rPr>
              <a:t>  </a:t>
            </a:r>
            <a:r>
              <a:rPr lang="en-US" i="1" dirty="0">
                <a:ea typeface="+mn-ea"/>
                <a:cs typeface="+mn-cs"/>
              </a:rPr>
              <a:t>Time Variable: </a:t>
            </a:r>
            <a:r>
              <a:rPr lang="en-US" dirty="0">
                <a:ea typeface="+mn-ea"/>
                <a:cs typeface="+mn-cs"/>
              </a:rPr>
              <a:t>Month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Selected </a:t>
            </a:r>
            <a:r>
              <a:rPr lang="en-US" i="1" dirty="0">
                <a:ea typeface="+mn-ea"/>
                <a:cs typeface="+mn-cs"/>
              </a:rPr>
              <a:t>Variable</a:t>
            </a:r>
            <a:r>
              <a:rPr lang="en-US" dirty="0">
                <a:ea typeface="+mn-ea"/>
                <a:cs typeface="+mn-cs"/>
              </a:rPr>
              <a:t>: </a:t>
            </a:r>
            <a:r>
              <a:rPr lang="en-US" dirty="0" smtClean="0">
                <a:ea typeface="+mn-ea"/>
                <a:cs typeface="+mn-cs"/>
              </a:rPr>
              <a:t>Units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 </a:t>
            </a:r>
            <a:r>
              <a:rPr lang="en-US" i="1" dirty="0" smtClean="0">
                <a:ea typeface="+mn-ea"/>
                <a:cs typeface="+mn-cs"/>
              </a:rPr>
              <a:t>  </a:t>
            </a:r>
            <a:r>
              <a:rPr lang="en-US" i="1" dirty="0">
                <a:ea typeface="+mn-ea"/>
                <a:cs typeface="+mn-cs"/>
              </a:rPr>
              <a:t>Period</a:t>
            </a:r>
            <a:r>
              <a:rPr lang="en-US" dirty="0">
                <a:ea typeface="+mn-ea"/>
                <a:cs typeface="+mn-cs"/>
              </a:rPr>
              <a:t>: 12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Level </a:t>
            </a:r>
            <a:r>
              <a:rPr lang="en-US" i="1" dirty="0">
                <a:ea typeface="+mn-ea"/>
                <a:cs typeface="+mn-cs"/>
              </a:rPr>
              <a:t>(Alpha): </a:t>
            </a:r>
            <a:r>
              <a:rPr lang="en-US" dirty="0" smtClean="0">
                <a:ea typeface="+mn-ea"/>
                <a:cs typeface="+mn-cs"/>
              </a:rPr>
              <a:t>0.2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</a:t>
            </a:r>
            <a:r>
              <a:rPr lang="en-US" i="1" dirty="0" smtClean="0">
                <a:ea typeface="+mn-ea"/>
                <a:cs typeface="+mn-cs"/>
              </a:rPr>
              <a:t>Trend (Beta):</a:t>
            </a:r>
            <a:r>
              <a:rPr lang="en-US" dirty="0" smtClean="0">
                <a:ea typeface="+mn-ea"/>
                <a:cs typeface="+mn-cs"/>
              </a:rPr>
              <a:t> 0.15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Seasonal </a:t>
            </a:r>
            <a:r>
              <a:rPr lang="en-US" i="1" dirty="0">
                <a:ea typeface="+mn-ea"/>
                <a:cs typeface="+mn-cs"/>
              </a:rPr>
              <a:t>(Gamma): </a:t>
            </a:r>
            <a:r>
              <a:rPr lang="en-US" dirty="0" smtClean="0">
                <a:ea typeface="+mn-ea"/>
                <a:cs typeface="+mn-cs"/>
              </a:rPr>
              <a:t>0.05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TextBox 5"/>
          <p:cNvSpPr txBox="1">
            <a:spLocks noChangeArrowheads="1"/>
          </p:cNvSpPr>
          <p:nvPr/>
        </p:nvSpPr>
        <p:spPr bwMode="auto">
          <a:xfrm>
            <a:off x="7989888" y="6096000"/>
            <a:ext cx="9001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10.25</a:t>
            </a:r>
          </a:p>
        </p:txBody>
      </p:sp>
      <p:sp>
        <p:nvSpPr>
          <p:cNvPr id="7680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5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CC22BA6-8979-4F53-AD0E-D84BCB1F1F1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143125"/>
            <a:ext cx="32004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Qualitative and Judgmental techniques rely on experience and intuition.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They are necessary when historical data is not available or when predictions are needed far into the future.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u="sng" dirty="0" smtClean="0">
                <a:ea typeface="+mn-ea"/>
                <a:cs typeface="+mn-cs"/>
              </a:rPr>
              <a:t>historical analogy</a:t>
            </a:r>
            <a:r>
              <a:rPr lang="en-US" dirty="0" smtClean="0">
                <a:ea typeface="+mn-ea"/>
                <a:cs typeface="+mn-cs"/>
              </a:rPr>
              <a:t> approach obtains a forecast through comparative analysis with prior situations.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u="sng" dirty="0" smtClean="0">
                <a:ea typeface="+mn-ea"/>
                <a:cs typeface="+mn-cs"/>
              </a:rPr>
              <a:t>Delphi method</a:t>
            </a:r>
            <a:r>
              <a:rPr lang="en-US" dirty="0" smtClean="0">
                <a:ea typeface="+mn-ea"/>
                <a:cs typeface="+mn-cs"/>
              </a:rPr>
              <a:t> questions an anonymous panel of experts 2-3 times in order to reach a convergence of opinion on the forecasted variable.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Indicators</a:t>
            </a:r>
            <a:r>
              <a:rPr lang="en-US" dirty="0" smtClean="0">
                <a:ea typeface="+mn-ea"/>
                <a:cs typeface="+mn-cs"/>
              </a:rPr>
              <a:t> and </a:t>
            </a:r>
            <a:r>
              <a:rPr lang="en-US" u="sng" dirty="0" smtClean="0">
                <a:ea typeface="+mn-ea"/>
                <a:cs typeface="+mn-cs"/>
              </a:rPr>
              <a:t>indexes</a:t>
            </a:r>
            <a:r>
              <a:rPr lang="en-US" dirty="0" smtClean="0">
                <a:ea typeface="+mn-ea"/>
                <a:cs typeface="+mn-cs"/>
              </a:rPr>
              <a:t> are measures believed to influence the variable we wish to forecast.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Qualitative and Judgmental Forecasting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655CC357-1870-4EE6-BE59-D65F2B99AAA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10.17 (continued) Forecasting New Car Sales Using Holt-Winters Models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7518400" y="6219825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10.26</a:t>
            </a:r>
          </a:p>
        </p:txBody>
      </p:sp>
      <p:sp>
        <p:nvSpPr>
          <p:cNvPr id="778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BC085490-1B13-432C-B302-ECF807E2E69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3550" y="2109788"/>
            <a:ext cx="6705600" cy="411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10.17 (continued) Forecasting New Car Sales Using Holt-Winters Models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Forecasting Time Series with Seasonality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7499350" y="5794375"/>
            <a:ext cx="12334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10.26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7F7E8249-40ED-4ED0-81CD-3E0C005A56B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14600"/>
            <a:ext cx="2438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667000"/>
            <a:ext cx="4465638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6" name="TextBox 8"/>
          <p:cNvSpPr txBox="1">
            <a:spLocks noChangeArrowheads="1"/>
          </p:cNvSpPr>
          <p:nvPr/>
        </p:nvSpPr>
        <p:spPr bwMode="auto">
          <a:xfrm>
            <a:off x="685800" y="3617913"/>
            <a:ext cx="3505200" cy="2184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α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/>
              <a:t>= 0.20,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β</a:t>
            </a:r>
            <a:r>
              <a:rPr lang="en-US"/>
              <a:t> = 0.15 and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γ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= </a:t>
            </a:r>
            <a:r>
              <a:rPr lang="en-US"/>
              <a:t>0.05</a:t>
            </a:r>
          </a:p>
          <a:p>
            <a:pPr>
              <a:spcBef>
                <a:spcPts val="600"/>
              </a:spcBef>
            </a:pPr>
            <a:r>
              <a:rPr lang="en-US"/>
              <a:t>Forecasts do not track the data very well, possibly due to the choice of the seasonal factor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γ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.</a:t>
            </a:r>
            <a:endParaRPr lang="en-US"/>
          </a:p>
          <a:p>
            <a:pPr>
              <a:spcBef>
                <a:spcPts val="600"/>
              </a:spcBef>
            </a:pPr>
            <a:r>
              <a:rPr lang="en-US"/>
              <a:t>The Holt-Winter’s models in </a:t>
            </a:r>
            <a:r>
              <a:rPr lang="en-US" i="1"/>
              <a:t>XLMiner </a:t>
            </a:r>
            <a:r>
              <a:rPr lang="en-US"/>
              <a:t>do not optimize the values of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α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,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 β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,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/>
              <a:t>and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l-GR">
                <a:latin typeface="Cambria Math" charset="0"/>
                <a:ea typeface="Cambria Math" charset="0"/>
                <a:cs typeface="Cambria Math" charset="0"/>
              </a:rPr>
              <a:t>γ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.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Forecasting </a:t>
            </a:r>
            <a:r>
              <a:rPr lang="en-US" u="sng" dirty="0">
                <a:ea typeface="+mn-ea"/>
                <a:cs typeface="+mn-cs"/>
              </a:rPr>
              <a:t>Models Available in </a:t>
            </a:r>
            <a:r>
              <a:rPr lang="en-US" i="1" u="sng" dirty="0" err="1">
                <a:ea typeface="+mn-ea"/>
                <a:cs typeface="+mn-cs"/>
              </a:rPr>
              <a:t>XLMiner</a:t>
            </a:r>
            <a:r>
              <a:rPr lang="en-US" u="sng" dirty="0">
                <a:ea typeface="+mn-ea"/>
                <a:cs typeface="+mn-cs"/>
              </a:rPr>
              <a:t>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600" u="sng" dirty="0" smtClean="0">
                <a:ea typeface="+mn-ea"/>
                <a:cs typeface="+mn-cs"/>
              </a:rPr>
              <a:t>Parameters required</a:t>
            </a:r>
            <a:r>
              <a:rPr lang="en-US" sz="2600" dirty="0" smtClean="0">
                <a:ea typeface="+mn-ea"/>
                <a:cs typeface="+mn-cs"/>
              </a:rPr>
              <a:t>: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 smtClean="0">
                <a:ea typeface="+mn-ea"/>
                <a:cs typeface="+mn-cs"/>
              </a:rPr>
              <a:t>Specify </a:t>
            </a:r>
            <a:r>
              <a:rPr lang="en-US" sz="2600" i="1" dirty="0" smtClean="0">
                <a:ea typeface="+mn-ea"/>
                <a:cs typeface="+mn-cs"/>
              </a:rPr>
              <a:t>k</a:t>
            </a:r>
            <a:r>
              <a:rPr lang="en-US" sz="2600" dirty="0" smtClean="0">
                <a:ea typeface="+mn-ea"/>
                <a:cs typeface="+mn-cs"/>
              </a:rPr>
              <a:t> for the single moving average model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 smtClean="0">
                <a:ea typeface="+mn-ea"/>
                <a:cs typeface="+mn-cs"/>
              </a:rPr>
              <a:t>Specify optimize (or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sz="2600" dirty="0" smtClean="0">
                <a:ea typeface="+mn-ea"/>
                <a:cs typeface="+mn-cs"/>
              </a:rPr>
              <a:t>) for single exponential</a:t>
            </a:r>
            <a:endParaRPr lang="en-US" sz="2600" dirty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>
                <a:ea typeface="+mn-ea"/>
                <a:cs typeface="+mn-cs"/>
              </a:rPr>
              <a:t>Specify optimize (or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sz="2600" dirty="0" smtClean="0">
                <a:latin typeface="Cambria Math"/>
                <a:ea typeface="Cambria Math"/>
                <a:cs typeface="+mn-cs"/>
              </a:rPr>
              <a:t>,</a:t>
            </a:r>
            <a:r>
              <a:rPr lang="en-US" sz="2600" dirty="0" smtClean="0">
                <a:ea typeface="+mn-ea"/>
                <a:cs typeface="+mn-cs"/>
              </a:rPr>
              <a:t>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β</a:t>
            </a:r>
            <a:r>
              <a:rPr lang="en-US" sz="2600" dirty="0" smtClean="0">
                <a:ea typeface="+mn-ea"/>
                <a:cs typeface="+mn-cs"/>
              </a:rPr>
              <a:t>) </a:t>
            </a:r>
            <a:r>
              <a:rPr lang="en-US" sz="2600" dirty="0">
                <a:ea typeface="+mn-ea"/>
                <a:cs typeface="+mn-cs"/>
              </a:rPr>
              <a:t>for </a:t>
            </a:r>
            <a:r>
              <a:rPr lang="en-US" sz="2600" dirty="0" smtClean="0">
                <a:ea typeface="+mn-ea"/>
                <a:cs typeface="+mn-cs"/>
              </a:rPr>
              <a:t>double exponential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 smtClean="0">
                <a:ea typeface="+mn-ea"/>
                <a:cs typeface="+mn-cs"/>
              </a:rPr>
              <a:t>Specify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sz="2600" dirty="0" smtClean="0">
                <a:latin typeface="Cambria Math"/>
                <a:ea typeface="Cambria Math"/>
                <a:cs typeface="+mn-cs"/>
              </a:rPr>
              <a:t>,</a:t>
            </a:r>
            <a:r>
              <a:rPr lang="en-US" sz="2600" dirty="0" smtClean="0">
                <a:ea typeface="+mn-ea"/>
                <a:cs typeface="+mn-cs"/>
              </a:rPr>
              <a:t>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γ</a:t>
            </a:r>
            <a:r>
              <a:rPr lang="en-US" sz="2600" dirty="0" smtClean="0">
                <a:ea typeface="+mn-ea"/>
                <a:cs typeface="+mn-cs"/>
              </a:rPr>
              <a:t> for Holt-Winters no-trend models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600" dirty="0">
                <a:ea typeface="+mn-ea"/>
                <a:cs typeface="+mn-cs"/>
              </a:rPr>
              <a:t>S</a:t>
            </a:r>
            <a:r>
              <a:rPr lang="en-US" sz="2600" dirty="0" smtClean="0">
                <a:ea typeface="+mn-ea"/>
                <a:cs typeface="+mn-cs"/>
              </a:rPr>
              <a:t>pecify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α</a:t>
            </a:r>
            <a:r>
              <a:rPr lang="en-US" sz="2600" dirty="0" smtClean="0">
                <a:latin typeface="Cambria Math"/>
                <a:ea typeface="Cambria Math"/>
                <a:cs typeface="+mn-cs"/>
              </a:rPr>
              <a:t>, </a:t>
            </a:r>
            <a:r>
              <a:rPr lang="el-GR" sz="2600" dirty="0" smtClean="0">
                <a:latin typeface="Cambria Math"/>
                <a:ea typeface="Cambria Math"/>
                <a:cs typeface="+mn-cs"/>
              </a:rPr>
              <a:t>β</a:t>
            </a:r>
            <a:r>
              <a:rPr lang="en-US" sz="2600" dirty="0" smtClean="0">
                <a:latin typeface="Cambria Math"/>
                <a:ea typeface="Cambria Math"/>
                <a:cs typeface="+mn-cs"/>
              </a:rPr>
              <a:t>,</a:t>
            </a:r>
            <a:r>
              <a:rPr lang="en-US" sz="2600" dirty="0" smtClean="0">
                <a:ea typeface="+mn-ea"/>
                <a:cs typeface="+mn-cs"/>
              </a:rPr>
              <a:t> </a:t>
            </a:r>
            <a:r>
              <a:rPr lang="el-GR" sz="2600" dirty="0">
                <a:latin typeface="Cambria Math"/>
                <a:ea typeface="Cambria Math"/>
                <a:cs typeface="+mn-cs"/>
              </a:rPr>
              <a:t>γ</a:t>
            </a:r>
            <a:r>
              <a:rPr lang="en-US" sz="2600" dirty="0">
                <a:ea typeface="+mn-ea"/>
                <a:cs typeface="+mn-cs"/>
              </a:rPr>
              <a:t> for Holt-Winters </a:t>
            </a:r>
            <a:r>
              <a:rPr lang="en-US" sz="2600" dirty="0" smtClean="0">
                <a:ea typeface="+mn-ea"/>
                <a:cs typeface="+mn-cs"/>
              </a:rPr>
              <a:t>trend models</a:t>
            </a:r>
            <a:endParaRPr lang="en-US" sz="26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Selecting Appropriate Time-Series-Based Forecasting Methods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TextBox 5"/>
          <p:cNvSpPr txBox="1">
            <a:spLocks noChangeArrowheads="1"/>
          </p:cNvSpPr>
          <p:nvPr/>
        </p:nvSpPr>
        <p:spPr bwMode="auto">
          <a:xfrm>
            <a:off x="6376988" y="3302000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10.1</a:t>
            </a:r>
          </a:p>
        </p:txBody>
      </p:sp>
      <p:sp>
        <p:nvSpPr>
          <p:cNvPr id="7987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7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441954E9-337C-4CCD-8A13-97BFAC72A1A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1998663"/>
            <a:ext cx="65055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10.18  Forecasting Gasoline Sales Using Simple Linear Regression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Regression Forecasting with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Causal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7045325" y="5476875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10.27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B545B11F-5038-402B-8906-EC443C96D6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438400"/>
            <a:ext cx="6791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3" name="TextBox 7"/>
          <p:cNvSpPr txBox="1">
            <a:spLocks noChangeArrowheads="1"/>
          </p:cNvSpPr>
          <p:nvPr/>
        </p:nvSpPr>
        <p:spPr bwMode="auto">
          <a:xfrm>
            <a:off x="957263" y="5715000"/>
            <a:ext cx="7162800" cy="36988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ea typeface="Cambria Math" charset="0"/>
                <a:cs typeface="Cambria Math" charset="0"/>
              </a:rPr>
              <a:t>Predicted sales for week 11 = 812.99(11) + 4790.1 = 13,733 gallons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10.19 Incorporating Causal Variables in a Regression-Based Forecasting Model</a:t>
            </a:r>
          </a:p>
          <a:p>
            <a:r>
              <a:rPr lang="en-US" smtClean="0"/>
              <a:t>Develop a multiple linear regression model to predict gasoline sales using both </a:t>
            </a:r>
            <a:r>
              <a:rPr lang="en-US" u="sng" smtClean="0"/>
              <a:t>time</a:t>
            </a:r>
            <a:r>
              <a:rPr lang="en-US" smtClean="0"/>
              <a:t> and      </a:t>
            </a:r>
            <a:r>
              <a:rPr lang="en-US" u="sng" smtClean="0"/>
              <a:t>price per gallon</a:t>
            </a:r>
            <a:r>
              <a:rPr lang="en-US" smtClean="0"/>
              <a:t>.</a:t>
            </a:r>
          </a:p>
          <a:p>
            <a:r>
              <a:rPr lang="en-US" smtClean="0"/>
              <a:t>Price per gallon is a </a:t>
            </a:r>
            <a:r>
              <a:rPr lang="en-US" i="1" smtClean="0"/>
              <a:t>causal variable.</a:t>
            </a:r>
          </a:p>
          <a:p>
            <a:r>
              <a:rPr lang="en-US" smtClean="0"/>
              <a:t>Causal or explanatory variables are those that may influence the time series.</a:t>
            </a:r>
          </a:p>
          <a:p>
            <a:r>
              <a:rPr lang="en-US" u="sng" smtClean="0"/>
              <a:t>Econometric models</a:t>
            </a:r>
            <a:r>
              <a:rPr lang="en-US" smtClean="0"/>
              <a:t> include both time and causal variables.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Regression Forecasting with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Causal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4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16E19248-66FC-4785-9076-D26F3A3262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10.19 (continued)</a:t>
            </a:r>
            <a:r>
              <a:rPr lang="en-US" smtClean="0"/>
              <a:t> </a:t>
            </a:r>
            <a:r>
              <a:rPr lang="en-US" i="1" smtClean="0"/>
              <a:t>Gasoline Sales </a:t>
            </a:r>
            <a:r>
              <a:rPr lang="en-US" smtClean="0"/>
              <a:t>data</a:t>
            </a:r>
            <a:endParaRPr lang="en-US" i="1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Regression Forecasting with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Causal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TextBox 5"/>
          <p:cNvSpPr txBox="1">
            <a:spLocks noChangeArrowheads="1"/>
          </p:cNvSpPr>
          <p:nvPr/>
        </p:nvSpPr>
        <p:spPr bwMode="auto">
          <a:xfrm>
            <a:off x="7620000" y="6248400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10.28</a:t>
            </a:r>
          </a:p>
        </p:txBody>
      </p:sp>
      <p:sp>
        <p:nvSpPr>
          <p:cNvPr id="829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9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8DEF0B57-672B-49C9-8162-F1001DF4A38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29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27238"/>
            <a:ext cx="76962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7"/>
          <p:cNvSpPr txBox="1">
            <a:spLocks noChangeArrowheads="1"/>
          </p:cNvSpPr>
          <p:nvPr/>
        </p:nvSpPr>
        <p:spPr bwMode="auto">
          <a:xfrm>
            <a:off x="4071938" y="2743200"/>
            <a:ext cx="4030662" cy="92392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ea typeface="Cambria Math" charset="0"/>
                <a:cs typeface="Cambria Math" charset="0"/>
              </a:rPr>
              <a:t>Predicted sales for week 11 </a:t>
            </a:r>
          </a:p>
          <a:p>
            <a:r>
              <a:rPr lang="en-US">
                <a:ea typeface="Cambria Math" charset="0"/>
                <a:cs typeface="Cambria Math" charset="0"/>
              </a:rPr>
              <a:t> = 72,333 + 508.7(11) 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>
                <a:ea typeface="Cambria Math" charset="0"/>
                <a:cs typeface="Cambria Math" charset="0"/>
              </a:rPr>
              <a:t> 16,463(3.80)</a:t>
            </a:r>
          </a:p>
          <a:p>
            <a:r>
              <a:rPr lang="en-US">
                <a:ea typeface="Cambria Math" charset="0"/>
                <a:cs typeface="Cambria Math" charset="0"/>
              </a:rPr>
              <a:t> = 15,368 gallons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Forecasting Use in Practice</a:t>
            </a:r>
          </a:p>
          <a:p>
            <a:r>
              <a:rPr lang="en-US" smtClean="0"/>
              <a:t>Judgmental and Qualitative methods are used for forecasting sales of product lines and broad company and industry forecasts.</a:t>
            </a:r>
          </a:p>
          <a:p>
            <a:r>
              <a:rPr lang="en-US" smtClean="0"/>
              <a:t>Simple time-series models are used for short- and medium-range forecasts.</a:t>
            </a:r>
          </a:p>
          <a:p>
            <a:r>
              <a:rPr lang="en-US" smtClean="0"/>
              <a:t>Regression methods are typically used for long-term forecasts.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The Practice of Forecasting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E6447828-4E17-4A14-B9D4-8C529C05D55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493713" y="13843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Forecasting at NBC Universal</a:t>
            </a:r>
          </a:p>
          <a:p>
            <a:r>
              <a:rPr lang="en-US" smtClean="0"/>
              <a:t>NBCU has a difficult task of forecasting market demand for television programming.</a:t>
            </a:r>
          </a:p>
          <a:p>
            <a:r>
              <a:rPr lang="en-US" smtClean="0"/>
              <a:t>Time series models used by NBCU incorporate the Delphi method and “grass-roots forecasting.”</a:t>
            </a:r>
          </a:p>
          <a:p>
            <a:r>
              <a:rPr lang="en-US" smtClean="0"/>
              <a:t>Their time series market demand forecasts are used to price television advertisement deals, often worth more than a billion dollars.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The Practice of Forecasting</a:t>
            </a: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E4C267E5-5346-47C3-881F-3EE9D3BFB9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9525" y="609600"/>
            <a:ext cx="2363788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1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856B4BD8-9123-4739-8D87-6A2A6276704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10 - 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20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3951288" cy="4648200"/>
          </a:xfrm>
        </p:spPr>
        <p:txBody>
          <a:bodyPr/>
          <a:lstStyle/>
          <a:p>
            <a:r>
              <a:rPr lang="en-US" sz="2400" smtClean="0"/>
              <a:t>Cyclical effect</a:t>
            </a:r>
          </a:p>
          <a:p>
            <a:r>
              <a:rPr lang="en-US" sz="2400" smtClean="0"/>
              <a:t>Delphi method</a:t>
            </a:r>
          </a:p>
          <a:p>
            <a:r>
              <a:rPr lang="en-US" sz="2400" smtClean="0"/>
              <a:t>Double exponential smoothing</a:t>
            </a:r>
          </a:p>
          <a:p>
            <a:r>
              <a:rPr lang="en-US" sz="2400" smtClean="0"/>
              <a:t>Double moving average</a:t>
            </a:r>
          </a:p>
          <a:p>
            <a:r>
              <a:rPr lang="en-US" sz="2400" smtClean="0"/>
              <a:t>Econometric model</a:t>
            </a:r>
          </a:p>
          <a:p>
            <a:r>
              <a:rPr lang="en-US" sz="2400" smtClean="0"/>
              <a:t>Historical analogy</a:t>
            </a:r>
          </a:p>
          <a:p>
            <a:r>
              <a:rPr lang="en-US" sz="2400" smtClean="0"/>
              <a:t>Holt-Winters additive model</a:t>
            </a:r>
          </a:p>
        </p:txBody>
      </p:sp>
      <p:sp>
        <p:nvSpPr>
          <p:cNvPr id="86021" name="Content Placeholder 1"/>
          <p:cNvSpPr txBox="1">
            <a:spLocks/>
          </p:cNvSpPr>
          <p:nvPr/>
        </p:nvSpPr>
        <p:spPr bwMode="auto">
          <a:xfrm>
            <a:off x="4419600" y="1219200"/>
            <a:ext cx="42672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Holt-Winters models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Holt-Winters multiplicative model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Index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Indicator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Mean absolute deviation (MAD)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Mean absolute percentage error (MAPE)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Mean square error (MSE)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400"/>
              <a:t>Root mean square error (RMSE)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C780FC30-E499-44D7-8276-F9CBAC9AF1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10 - Key Terms (continued)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4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7685087" cy="4648200"/>
          </a:xfrm>
        </p:spPr>
        <p:txBody>
          <a:bodyPr/>
          <a:lstStyle/>
          <a:p>
            <a:r>
              <a:rPr lang="en-US"/>
              <a:t>Seasonal effect</a:t>
            </a:r>
          </a:p>
          <a:p>
            <a:r>
              <a:rPr lang="en-US"/>
              <a:t>Simple exponential smoothing</a:t>
            </a:r>
          </a:p>
          <a:p>
            <a:r>
              <a:rPr lang="en-US"/>
              <a:t>Simple moving average</a:t>
            </a:r>
          </a:p>
          <a:p>
            <a:r>
              <a:rPr lang="en-US"/>
              <a:t>Smoothing constant</a:t>
            </a:r>
          </a:p>
          <a:p>
            <a:r>
              <a:rPr lang="en-US"/>
              <a:t>Stationary time series</a:t>
            </a:r>
          </a:p>
          <a:p>
            <a:r>
              <a:rPr lang="en-US"/>
              <a:t>Time series</a:t>
            </a:r>
          </a:p>
          <a:p>
            <a:r>
              <a:rPr lang="en-US"/>
              <a:t>Trend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10.1  Predicting the Price of Oil</a:t>
            </a:r>
          </a:p>
          <a:p>
            <a:r>
              <a:rPr lang="en-US" smtClean="0"/>
              <a:t>Early 1988 – oil price was about $22 a barrel</a:t>
            </a:r>
          </a:p>
          <a:p>
            <a:r>
              <a:rPr lang="en-US" smtClean="0"/>
              <a:t>Mid-1988 – oil price dropped to $11 a barrel</a:t>
            </a:r>
          </a:p>
          <a:p>
            <a:r>
              <a:rPr lang="en-US" smtClean="0"/>
              <a:t>Price decrease due to oversupply/lower demand</a:t>
            </a:r>
          </a:p>
          <a:p>
            <a:r>
              <a:rPr lang="en-US" smtClean="0"/>
              <a:t>OPEC eventually reduced supply </a:t>
            </a:r>
          </a:p>
          <a:p>
            <a:r>
              <a:rPr lang="en-US" smtClean="0"/>
              <a:t>In 2000 – price rose to $27</a:t>
            </a:r>
          </a:p>
          <a:p>
            <a:r>
              <a:rPr lang="en-US" smtClean="0"/>
              <a:t>Late 2001 – price dropped  to $23</a:t>
            </a:r>
          </a:p>
          <a:p>
            <a:endParaRPr lang="en-US" smtClean="0"/>
          </a:p>
          <a:p>
            <a:r>
              <a:rPr lang="en-US" smtClean="0"/>
              <a:t>Forecasting the price of oil requires judgment.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Qualitative and Judgmental Forecasting</a:t>
            </a:r>
          </a:p>
        </p:txBody>
      </p:sp>
      <p:sp>
        <p:nvSpPr>
          <p:cNvPr id="327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70B88E03-7910-4773-BAE2-9179B748128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0B570791-6EE1-4A79-873A-23E7F8C059A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8067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Forecast sales of mowers and tractors in each marketing region.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Forecast industry sales in order to assess future changes in market share.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Forecast future increases in production costs.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Develop forecasting models for each of the above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(10)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0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1" name="Slide Number Placeholder 1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5A52B852-70B9-43EB-B4CA-E2A0B2F9AE8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10.2  Economic Indicators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GDP (Gross Domestic Product) measures the value of all goods and services produced.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GDP rises and falls in a cyclic fashion.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Forecasting GDP is often done using </a:t>
            </a:r>
            <a:r>
              <a:rPr lang="en-US" i="1" dirty="0" smtClean="0">
                <a:ea typeface="+mn-ea"/>
                <a:cs typeface="+mn-cs"/>
              </a:rPr>
              <a:t>leading </a:t>
            </a:r>
            <a:r>
              <a:rPr lang="en-US" dirty="0" smtClean="0">
                <a:ea typeface="+mn-ea"/>
                <a:cs typeface="+mn-cs"/>
              </a:rPr>
              <a:t>and</a:t>
            </a:r>
            <a:r>
              <a:rPr lang="en-US" i="1" dirty="0" smtClean="0">
                <a:ea typeface="+mn-ea"/>
                <a:cs typeface="+mn-cs"/>
              </a:rPr>
              <a:t> lagging </a:t>
            </a:r>
            <a:r>
              <a:rPr lang="en-US" u="sng" dirty="0" smtClean="0">
                <a:ea typeface="+mn-ea"/>
                <a:cs typeface="+mn-cs"/>
              </a:rPr>
              <a:t>indicators</a:t>
            </a:r>
            <a:r>
              <a:rPr lang="en-US" i="1" dirty="0" smtClean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for example:</a:t>
            </a: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u="sng" dirty="0" smtClean="0">
                <a:ea typeface="+mn-ea"/>
                <a:cs typeface="+mn-cs"/>
              </a:rPr>
              <a:t>Leading</a:t>
            </a:r>
            <a:r>
              <a:rPr lang="en-US" i="1" dirty="0" smtClean="0">
                <a:ea typeface="+mn-ea"/>
                <a:cs typeface="+mn-cs"/>
              </a:rPr>
              <a:t> -</a:t>
            </a:r>
            <a:r>
              <a:rPr lang="en-US" dirty="0" smtClean="0">
                <a:ea typeface="+mn-ea"/>
                <a:cs typeface="+mn-cs"/>
              </a:rPr>
              <a:t> formation of business enterprises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 - percent change in money supply (M1)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u="sng" dirty="0" smtClean="0">
                <a:ea typeface="+mn-ea"/>
                <a:cs typeface="+mn-cs"/>
              </a:rPr>
              <a:t>Lagging</a:t>
            </a:r>
            <a:r>
              <a:rPr lang="en-US" dirty="0" smtClean="0">
                <a:ea typeface="+mn-ea"/>
                <a:cs typeface="+mn-cs"/>
              </a:rPr>
              <a:t> - business investment expenditures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- prime rate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- inventories on hand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Qualitative and Judgmental Forecasting</a:t>
            </a:r>
          </a:p>
        </p:txBody>
      </p:sp>
      <p:sp>
        <p:nvSpPr>
          <p:cNvPr id="337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8B1E0627-C230-4C54-8783-10D53CC222E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10.3  Leading Economic Indicators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</a:t>
            </a:r>
            <a:r>
              <a:rPr lang="en-US" i="1" dirty="0" smtClean="0">
                <a:ea typeface="+mn-ea"/>
                <a:cs typeface="+mn-cs"/>
              </a:rPr>
              <a:t> Index of Leading Indicators </a:t>
            </a:r>
            <a:r>
              <a:rPr lang="en-US" dirty="0" smtClean="0">
                <a:ea typeface="+mn-ea"/>
                <a:cs typeface="+mn-cs"/>
              </a:rPr>
              <a:t>was developed by the Department of Commerce.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This </a:t>
            </a:r>
            <a:r>
              <a:rPr lang="en-US" u="sng" dirty="0" smtClean="0">
                <a:ea typeface="+mn-ea"/>
                <a:cs typeface="+mn-cs"/>
              </a:rPr>
              <a:t>index</a:t>
            </a:r>
            <a:r>
              <a:rPr lang="en-US" dirty="0" smtClean="0">
                <a:ea typeface="+mn-ea"/>
                <a:cs typeface="+mn-cs"/>
              </a:rPr>
              <a:t> (a combination of </a:t>
            </a:r>
            <a:r>
              <a:rPr lang="en-US" u="sng" dirty="0" smtClean="0">
                <a:ea typeface="+mn-ea"/>
                <a:cs typeface="+mn-cs"/>
              </a:rPr>
              <a:t>indicators</a:t>
            </a:r>
            <a:r>
              <a:rPr lang="en-US" dirty="0" smtClean="0">
                <a:ea typeface="+mn-ea"/>
                <a:cs typeface="+mn-cs"/>
              </a:rPr>
              <a:t>) is related to the economic performance is available from www.conference-board.org.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It includes measures such as: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average weekly manufacturing hours 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new orders for consumer goods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building permits for private housing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</a:t>
            </a:r>
            <a:r>
              <a:rPr lang="en-US" dirty="0">
                <a:ea typeface="+mn-ea"/>
                <a:cs typeface="+mn-cs"/>
              </a:rPr>
              <a:t>S&amp;P 500 stock </a:t>
            </a:r>
            <a:r>
              <a:rPr lang="en-US" dirty="0" smtClean="0">
                <a:ea typeface="+mn-ea"/>
                <a:cs typeface="+mn-cs"/>
              </a:rPr>
              <a:t>prices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Qualitative and Judgmental Forecasting</a:t>
            </a:r>
          </a:p>
        </p:txBody>
      </p:sp>
      <p:sp>
        <p:nvSpPr>
          <p:cNvPr id="348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0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36C2DB3E-F17F-4FCA-AB51-D72107E713E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Time Series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stream of historical data, such as weekly sales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 = number of periods, </a:t>
            </a:r>
            <a:r>
              <a:rPr lang="en-US" i="1" dirty="0" smtClean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 = 1, 2, …, </a:t>
            </a:r>
            <a:r>
              <a:rPr lang="en-US" i="1" dirty="0" smtClean="0">
                <a:ea typeface="+mn-ea"/>
                <a:cs typeface="+mn-cs"/>
              </a:rPr>
              <a:t>T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Time series generally have components such as: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random behavior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trends (upward or downward)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seasonal effects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cyclical effects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Stationary time series</a:t>
            </a:r>
            <a:r>
              <a:rPr lang="en-US" dirty="0" smtClean="0">
                <a:ea typeface="+mn-ea"/>
                <a:cs typeface="+mn-cs"/>
              </a:rPr>
              <a:t> have only random behavior.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Statistical Forecasting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10-</a:t>
            </a:r>
            <a:fld id="{FD4F4738-83DB-4EEC-A5A3-374F0077C57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</TotalTime>
  <Words>2593</Words>
  <Application>Microsoft Office PowerPoint</Application>
  <PresentationFormat>On-screen Show (4:3)</PresentationFormat>
  <Paragraphs>475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ＭＳ Ｐゴシック</vt:lpstr>
      <vt:lpstr>Arial</vt:lpstr>
      <vt:lpstr>Wingdings 3</vt:lpstr>
      <vt:lpstr>Verdana</vt:lpstr>
      <vt:lpstr>Wingdings 2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212</cp:revision>
  <dcterms:created xsi:type="dcterms:W3CDTF">2011-11-27T17:51:45Z</dcterms:created>
  <dcterms:modified xsi:type="dcterms:W3CDTF">2012-03-05T14:16:04Z</dcterms:modified>
</cp:coreProperties>
</file>